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9"/>
  </p:handoutMasterIdLst>
  <p:sldIdLst>
    <p:sldId id="256" r:id="rId2"/>
    <p:sldId id="257" r:id="rId3"/>
    <p:sldId id="262" r:id="rId4"/>
    <p:sldId id="279" r:id="rId5"/>
    <p:sldId id="263" r:id="rId6"/>
    <p:sldId id="264" r:id="rId7"/>
    <p:sldId id="281" r:id="rId8"/>
    <p:sldId id="276" r:id="rId9"/>
    <p:sldId id="266" r:id="rId10"/>
    <p:sldId id="275" r:id="rId11"/>
    <p:sldId id="265" r:id="rId12"/>
    <p:sldId id="283" r:id="rId13"/>
    <p:sldId id="270" r:id="rId14"/>
    <p:sldId id="271" r:id="rId15"/>
    <p:sldId id="272" r:id="rId16"/>
    <p:sldId id="273" r:id="rId17"/>
    <p:sldId id="274" r:id="rId18"/>
    <p:sldId id="285" r:id="rId19"/>
    <p:sldId id="260" r:id="rId20"/>
    <p:sldId id="267" r:id="rId21"/>
    <p:sldId id="268" r:id="rId22"/>
    <p:sldId id="269" r:id="rId23"/>
    <p:sldId id="261" r:id="rId24"/>
    <p:sldId id="284" r:id="rId25"/>
    <p:sldId id="282" r:id="rId26"/>
    <p:sldId id="278" r:id="rId27"/>
    <p:sldId id="277" r:id="rId2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40-59 éves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Sheet1!$B$2:$G$2</c:f>
              <c:strCache>
                <c:ptCount val="6"/>
                <c:pt idx="0">
                  <c:v>nincs bizalmasa</c:v>
                </c:pt>
                <c:pt idx="1">
                  <c:v>1 bizalmas</c:v>
                </c:pt>
                <c:pt idx="2">
                  <c:v>2 bizalmas</c:v>
                </c:pt>
                <c:pt idx="3">
                  <c:v>3 bizalmas</c:v>
                </c:pt>
                <c:pt idx="4">
                  <c:v>4 bizalmas</c:v>
                </c:pt>
                <c:pt idx="5">
                  <c:v>5 bizalmas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7</c:v>
                </c:pt>
                <c:pt idx="1">
                  <c:v>26</c:v>
                </c:pt>
                <c:pt idx="2">
                  <c:v>32</c:v>
                </c:pt>
                <c:pt idx="3">
                  <c:v>21</c:v>
                </c:pt>
                <c:pt idx="4">
                  <c:v>9</c:v>
                </c:pt>
                <c:pt idx="5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60-74 éves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Sheet1!$B$2:$G$2</c:f>
              <c:strCache>
                <c:ptCount val="6"/>
                <c:pt idx="0">
                  <c:v>nincs bizalmasa</c:v>
                </c:pt>
                <c:pt idx="1">
                  <c:v>1 bizalmas</c:v>
                </c:pt>
                <c:pt idx="2">
                  <c:v>2 bizalmas</c:v>
                </c:pt>
                <c:pt idx="3">
                  <c:v>3 bizalmas</c:v>
                </c:pt>
                <c:pt idx="4">
                  <c:v>4 bizalmas</c:v>
                </c:pt>
                <c:pt idx="5">
                  <c:v>5 bizalmas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9</c:v>
                </c:pt>
                <c:pt idx="1">
                  <c:v>31</c:v>
                </c:pt>
                <c:pt idx="2">
                  <c:v>30</c:v>
                </c:pt>
                <c:pt idx="3">
                  <c:v>18</c:v>
                </c:pt>
                <c:pt idx="4">
                  <c:v>6</c:v>
                </c:pt>
                <c:pt idx="5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75+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Sheet1!$B$2:$G$2</c:f>
              <c:strCache>
                <c:ptCount val="6"/>
                <c:pt idx="0">
                  <c:v>nincs bizalmasa</c:v>
                </c:pt>
                <c:pt idx="1">
                  <c:v>1 bizalmas</c:v>
                </c:pt>
                <c:pt idx="2">
                  <c:v>2 bizalmas</c:v>
                </c:pt>
                <c:pt idx="3">
                  <c:v>3 bizalmas</c:v>
                </c:pt>
                <c:pt idx="4">
                  <c:v>4 bizalmas</c:v>
                </c:pt>
                <c:pt idx="5">
                  <c:v>5 bizalmas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>
                  <c:v>13</c:v>
                </c:pt>
                <c:pt idx="1">
                  <c:v>36</c:v>
                </c:pt>
                <c:pt idx="2">
                  <c:v>29</c:v>
                </c:pt>
                <c:pt idx="3">
                  <c:v>14</c:v>
                </c:pt>
                <c:pt idx="4">
                  <c:v>3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2923536"/>
        <c:axId val="114753504"/>
      </c:barChart>
      <c:catAx>
        <c:axId val="112923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4753504"/>
        <c:crosses val="autoZero"/>
        <c:auto val="1"/>
        <c:lblAlgn val="ctr"/>
        <c:lblOffset val="100"/>
        <c:noMultiLvlLbl val="0"/>
      </c:catAx>
      <c:valAx>
        <c:axId val="114753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92353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F5FC9-9EBB-4327-A5DB-86BB7BA63B78}" type="datetimeFigureOut">
              <a:rPr lang="hu-HU" smtClean="0"/>
              <a:t>2018.06.28.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8F831-B39B-43B6-98B8-7A7CD6A9B1B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95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sh.hu/interaktiv/idomerleg/animacio.html#?lang=hu&amp;colors=act&amp;dataset=FULL_POPULATION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F6ChLt8UeI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tatum.hu/szerzo/Dr._Marianne_J._Legato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boldogsagprogram.hu/magyarorszag-boldogsagterkepe-2018#regiok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055" y="687668"/>
            <a:ext cx="4212167" cy="243088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TÁRSAS KAPCSOLATOK </a:t>
            </a:r>
            <a:b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ÉS </a:t>
            </a:r>
            <a:b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AKTÍV IDŐSÖDÉS</a:t>
            </a: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9933" y="4807905"/>
            <a:ext cx="4038600" cy="748553"/>
          </a:xfrm>
        </p:spPr>
        <p:txBody>
          <a:bodyPr>
            <a:noAutofit/>
          </a:bodyPr>
          <a:lstStyle/>
          <a:p>
            <a:pPr algn="ctr"/>
            <a:r>
              <a:rPr lang="en-US" sz="2000" dirty="0" err="1" smtClean="0"/>
              <a:t>Huszti</a:t>
            </a:r>
            <a:r>
              <a:rPr lang="en-US" sz="2000" dirty="0" smtClean="0"/>
              <a:t> </a:t>
            </a:r>
            <a:r>
              <a:rPr lang="en-US" sz="2000" dirty="0" err="1" smtClean="0"/>
              <a:t>Éva</a:t>
            </a:r>
            <a:endParaRPr lang="en-US" sz="2000" dirty="0" smtClean="0"/>
          </a:p>
          <a:p>
            <a:pPr algn="ctr"/>
            <a:r>
              <a:rPr lang="en-US" sz="2000" dirty="0" err="1" smtClean="0"/>
              <a:t>Debreceni</a:t>
            </a:r>
            <a:r>
              <a:rPr lang="en-US" sz="2000" dirty="0" smtClean="0"/>
              <a:t> </a:t>
            </a:r>
            <a:r>
              <a:rPr lang="en-US" sz="2000" dirty="0" err="1" smtClean="0"/>
              <a:t>Egyetem</a:t>
            </a:r>
            <a:r>
              <a:rPr lang="en-US" sz="2000" dirty="0" smtClean="0"/>
              <a:t> </a:t>
            </a:r>
            <a:r>
              <a:rPr lang="en-US" sz="2000" dirty="0" err="1" smtClean="0"/>
              <a:t>Egészségügyi</a:t>
            </a:r>
            <a:r>
              <a:rPr lang="en-US" sz="2000" dirty="0" smtClean="0"/>
              <a:t> </a:t>
            </a:r>
            <a:r>
              <a:rPr lang="en-US" sz="2000" dirty="0" err="1" smtClean="0"/>
              <a:t>Kar</a:t>
            </a:r>
            <a:endParaRPr lang="en-US" sz="2000" dirty="0" smtClean="0"/>
          </a:p>
          <a:p>
            <a:pPr algn="ctr"/>
            <a:r>
              <a:rPr lang="en-US" sz="2000" dirty="0" smtClean="0"/>
              <a:t>2018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0427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333745"/>
            <a:ext cx="7556313" cy="536659"/>
          </a:xfrm>
        </p:spPr>
        <p:txBody>
          <a:bodyPr/>
          <a:lstStyle/>
          <a:p>
            <a:r>
              <a:rPr lang="en-US" dirty="0" err="1" smtClean="0"/>
              <a:t>Feladat</a:t>
            </a:r>
            <a:r>
              <a:rPr lang="en-US" dirty="0" smtClean="0"/>
              <a:t> 2.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111092"/>
              </p:ext>
            </p:extLst>
          </p:nvPr>
        </p:nvGraphicFramePr>
        <p:xfrm>
          <a:off x="312955" y="1308774"/>
          <a:ext cx="8335136" cy="573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5570"/>
                <a:gridCol w="927601"/>
                <a:gridCol w="914204"/>
                <a:gridCol w="266776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Foglalkozás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Ismer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ismer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Ismer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és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segítséget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tanácsot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kérhet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tőle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r>
                        <a:rPr lang="hu-HU" dirty="0" smtClean="0"/>
                        <a:t>olti eladó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r>
                        <a:rPr lang="hu-HU" dirty="0" smtClean="0"/>
                        <a:t>rvos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Számítástechnikus</a:t>
                      </a:r>
                      <a:r>
                        <a:rPr lang="en-US" dirty="0" smtClean="0"/>
                        <a:t>, inform.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Adószakértő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könyvelő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Polg.mester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önk.képviselő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Víz-gázszerelő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Autószerelő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Ü</a:t>
                      </a:r>
                      <a:r>
                        <a:rPr lang="en-US" dirty="0" err="1" smtClean="0"/>
                        <a:t>gyvéd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Gyógyszerész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Pincér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Mérnök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Vállalatvezető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igazgató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dirty="0" smtClean="0"/>
                        <a:t>Á</a:t>
                      </a:r>
                      <a:r>
                        <a:rPr lang="en-US" dirty="0" err="1" smtClean="0"/>
                        <a:t>poló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579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officeArt objec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39" y="1329091"/>
            <a:ext cx="8116790" cy="496256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722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Miért</a:t>
            </a:r>
            <a:r>
              <a:rPr lang="en-US" dirty="0" smtClean="0"/>
              <a:t> </a:t>
            </a:r>
            <a:r>
              <a:rPr lang="en-US" dirty="0" err="1" smtClean="0"/>
              <a:t>fontosak</a:t>
            </a:r>
            <a:r>
              <a:rPr lang="en-US" dirty="0" smtClean="0"/>
              <a:t> a </a:t>
            </a:r>
            <a:r>
              <a:rPr lang="en-US" dirty="0" err="1" smtClean="0"/>
              <a:t>kapcsolatok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4249407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 smtClean="0"/>
              <a:t>Segítséget</a:t>
            </a:r>
            <a:r>
              <a:rPr lang="en-US" sz="2400" dirty="0" smtClean="0"/>
              <a:t>, </a:t>
            </a:r>
            <a:r>
              <a:rPr lang="en-US" sz="2400" dirty="0" err="1" smtClean="0"/>
              <a:t>támogatást</a:t>
            </a:r>
            <a:r>
              <a:rPr lang="en-US" sz="2400" dirty="0" smtClean="0"/>
              <a:t> </a:t>
            </a:r>
            <a:r>
              <a:rPr lang="en-US" sz="2400" dirty="0" err="1" smtClean="0"/>
              <a:t>kaphatunk</a:t>
            </a:r>
            <a:r>
              <a:rPr lang="en-US" sz="2400" dirty="0" smtClean="0"/>
              <a:t>, </a:t>
            </a:r>
            <a:r>
              <a:rPr lang="en-US" sz="2400" dirty="0" err="1" smtClean="0"/>
              <a:t>adhatunk</a:t>
            </a:r>
            <a:r>
              <a:rPr lang="en-US" sz="2400" dirty="0" smtClean="0"/>
              <a:t>.</a:t>
            </a:r>
          </a:p>
          <a:p>
            <a:pPr algn="just"/>
            <a:r>
              <a:rPr lang="fr-FR" sz="2400" dirty="0" err="1" smtClean="0"/>
              <a:t>É</a:t>
            </a:r>
            <a:r>
              <a:rPr lang="en-US" sz="2400" dirty="0" err="1" smtClean="0"/>
              <a:t>rzelmi</a:t>
            </a:r>
            <a:r>
              <a:rPr lang="en-US" sz="2400" dirty="0" smtClean="0"/>
              <a:t> </a:t>
            </a:r>
            <a:r>
              <a:rPr lang="en-US" sz="2400" dirty="0" err="1" smtClean="0"/>
              <a:t>támogatást</a:t>
            </a:r>
            <a:r>
              <a:rPr lang="en-US" sz="2400" dirty="0" smtClean="0"/>
              <a:t> </a:t>
            </a:r>
            <a:r>
              <a:rPr lang="en-US" sz="2400" dirty="0" err="1" smtClean="0"/>
              <a:t>kaphatunk</a:t>
            </a:r>
            <a:r>
              <a:rPr lang="en-US" sz="2400" dirty="0" smtClean="0"/>
              <a:t>, </a:t>
            </a:r>
            <a:r>
              <a:rPr lang="en-US" sz="2400" dirty="0" err="1" smtClean="0"/>
              <a:t>adhatunk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err="1" smtClean="0"/>
              <a:t>Hasznos</a:t>
            </a:r>
            <a:r>
              <a:rPr lang="en-US" sz="2400" dirty="0" smtClean="0"/>
              <a:t> </a:t>
            </a:r>
            <a:r>
              <a:rPr lang="en-US" sz="2400" dirty="0" err="1" smtClean="0"/>
              <a:t>információkat</a:t>
            </a:r>
            <a:r>
              <a:rPr lang="en-US" sz="2400" dirty="0" smtClean="0"/>
              <a:t> </a:t>
            </a:r>
            <a:r>
              <a:rPr lang="en-US" sz="2400" dirty="0" err="1" smtClean="0"/>
              <a:t>kaphatunk</a:t>
            </a:r>
            <a:r>
              <a:rPr lang="en-US" sz="2400" dirty="0" smtClean="0"/>
              <a:t>, </a:t>
            </a:r>
            <a:r>
              <a:rPr lang="en-US" sz="2400" dirty="0" err="1" smtClean="0"/>
              <a:t>adhatunk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err="1" smtClean="0"/>
              <a:t>Elmehetünk</a:t>
            </a:r>
            <a:r>
              <a:rPr lang="en-US" sz="2400" dirty="0" smtClean="0"/>
              <a:t> </a:t>
            </a:r>
            <a:r>
              <a:rPr lang="en-US" sz="2400" dirty="0" err="1" smtClean="0"/>
              <a:t>kirándulni</a:t>
            </a:r>
            <a:r>
              <a:rPr lang="en-US" sz="2400" dirty="0" smtClean="0"/>
              <a:t>, </a:t>
            </a:r>
            <a:r>
              <a:rPr lang="en-US" sz="2400" dirty="0" err="1" smtClean="0"/>
              <a:t>vendégeket</a:t>
            </a:r>
            <a:r>
              <a:rPr lang="en-US" sz="2400" dirty="0" smtClean="0"/>
              <a:t> </a:t>
            </a:r>
            <a:r>
              <a:rPr lang="en-US" sz="2400" dirty="0" err="1" smtClean="0"/>
              <a:t>hívhatunk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 err="1" smtClean="0"/>
              <a:t>stb</a:t>
            </a:r>
            <a:r>
              <a:rPr lang="en-US" sz="2400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570" y="2669605"/>
            <a:ext cx="4243329" cy="392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41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Társkapcsolatok</a:t>
            </a:r>
            <a:r>
              <a:rPr lang="en-US" sz="3200" dirty="0" smtClean="0"/>
              <a:t>, </a:t>
            </a:r>
            <a:r>
              <a:rPr lang="en-US" sz="3200" dirty="0" err="1" smtClean="0"/>
              <a:t>bizalmas</a:t>
            </a:r>
            <a:r>
              <a:rPr lang="en-US" sz="3200" dirty="0" smtClean="0"/>
              <a:t> </a:t>
            </a:r>
            <a:r>
              <a:rPr lang="en-US" sz="3200" dirty="0" err="1" smtClean="0"/>
              <a:t>kapcsolatok</a:t>
            </a:r>
            <a:r>
              <a:rPr lang="en-US" sz="3200" dirty="0" smtClean="0"/>
              <a:t> </a:t>
            </a:r>
            <a:r>
              <a:rPr lang="en-US" sz="3200" dirty="0" err="1" smtClean="0"/>
              <a:t>Magyarországon</a:t>
            </a:r>
            <a:r>
              <a:rPr lang="en-US" sz="3200" dirty="0" smtClean="0"/>
              <a:t> 50+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97649"/>
            <a:ext cx="7556313" cy="4428161"/>
          </a:xfrm>
        </p:spPr>
        <p:txBody>
          <a:bodyPr/>
          <a:lstStyle/>
          <a:p>
            <a:pPr algn="just"/>
            <a:r>
              <a:rPr lang="en-US" sz="2800" dirty="0" smtClean="0"/>
              <a:t>A </a:t>
            </a:r>
            <a:r>
              <a:rPr lang="en-US" sz="2800" dirty="0" err="1" smtClean="0"/>
              <a:t>társ</a:t>
            </a:r>
            <a:r>
              <a:rPr lang="en-US" sz="2800" dirty="0" smtClean="0"/>
              <a:t> </a:t>
            </a:r>
            <a:r>
              <a:rPr lang="en-US" sz="2800" dirty="0" err="1" smtClean="0"/>
              <a:t>hiánya</a:t>
            </a:r>
            <a:r>
              <a:rPr lang="en-US" sz="2800" dirty="0" smtClean="0"/>
              <a:t> a </a:t>
            </a:r>
            <a:r>
              <a:rPr lang="en-US" sz="2800" dirty="0" err="1" smtClean="0"/>
              <a:t>nőket</a:t>
            </a:r>
            <a:r>
              <a:rPr lang="en-US" sz="2800" dirty="0" smtClean="0"/>
              <a:t> </a:t>
            </a:r>
            <a:r>
              <a:rPr lang="en-US" sz="2800" dirty="0" err="1" smtClean="0"/>
              <a:t>fokozottabban</a:t>
            </a:r>
            <a:r>
              <a:rPr lang="en-US" sz="2800" dirty="0" smtClean="0"/>
              <a:t> </a:t>
            </a:r>
            <a:r>
              <a:rPr lang="en-US" sz="2800" dirty="0" err="1" smtClean="0"/>
              <a:t>érinti</a:t>
            </a:r>
            <a:r>
              <a:rPr lang="en-US" sz="2800" dirty="0" smtClean="0"/>
              <a:t> </a:t>
            </a:r>
            <a:r>
              <a:rPr lang="en-US" sz="2800" dirty="0" err="1" smtClean="0"/>
              <a:t>hazánkban</a:t>
            </a:r>
            <a:r>
              <a:rPr lang="en-US" sz="2800" dirty="0" smtClean="0"/>
              <a:t>. </a:t>
            </a:r>
            <a:endParaRPr lang="en-US" sz="2800" dirty="0"/>
          </a:p>
          <a:p>
            <a:pPr algn="just"/>
            <a:r>
              <a:rPr lang="en-US" sz="2800" dirty="0" smtClean="0"/>
              <a:t>A </a:t>
            </a:r>
            <a:r>
              <a:rPr lang="en-US" sz="2800" dirty="0" err="1" smtClean="0"/>
              <a:t>bizalmas</a:t>
            </a:r>
            <a:r>
              <a:rPr lang="en-US" sz="2800" dirty="0" smtClean="0"/>
              <a:t> </a:t>
            </a:r>
            <a:r>
              <a:rPr lang="en-US" sz="2800" dirty="0" err="1" smtClean="0"/>
              <a:t>kapcsolatok</a:t>
            </a:r>
            <a:r>
              <a:rPr lang="en-US" sz="2800" dirty="0" smtClean="0"/>
              <a:t> </a:t>
            </a:r>
            <a:r>
              <a:rPr lang="en-US" sz="2800" dirty="0" err="1" smtClean="0"/>
              <a:t>száma</a:t>
            </a:r>
            <a:r>
              <a:rPr lang="en-US" sz="2800" dirty="0" smtClean="0"/>
              <a:t> </a:t>
            </a:r>
            <a:r>
              <a:rPr lang="en-US" sz="2800" dirty="0" err="1" smtClean="0"/>
              <a:t>az</a:t>
            </a:r>
            <a:r>
              <a:rPr lang="en-US" sz="2800" dirty="0" smtClean="0"/>
              <a:t> </a:t>
            </a:r>
            <a:r>
              <a:rPr lang="en-US" sz="2800" dirty="0" err="1" smtClean="0"/>
              <a:t>idősödéssel</a:t>
            </a:r>
            <a:r>
              <a:rPr lang="en-US" sz="2800" dirty="0" smtClean="0"/>
              <a:t> </a:t>
            </a:r>
            <a:r>
              <a:rPr lang="en-US" sz="2800" dirty="0" err="1" smtClean="0"/>
              <a:t>párhuzamosan</a:t>
            </a:r>
            <a:r>
              <a:rPr lang="en-US" sz="2800" dirty="0" smtClean="0"/>
              <a:t> </a:t>
            </a:r>
            <a:r>
              <a:rPr lang="en-US" sz="2800" dirty="0" err="1" smtClean="0"/>
              <a:t>csökken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 smtClean="0"/>
              <a:t>A </a:t>
            </a:r>
            <a:r>
              <a:rPr lang="en-US" sz="2800" dirty="0" err="1" smtClean="0"/>
              <a:t>kor</a:t>
            </a:r>
            <a:r>
              <a:rPr lang="en-US" sz="2800" dirty="0" smtClean="0"/>
              <a:t> </a:t>
            </a:r>
            <a:r>
              <a:rPr lang="en-US" sz="2800" dirty="0" err="1" smtClean="0"/>
              <a:t>előrehaladtával</a:t>
            </a:r>
            <a:r>
              <a:rPr lang="en-US" sz="2800" dirty="0" smtClean="0"/>
              <a:t> </a:t>
            </a:r>
            <a:r>
              <a:rPr lang="en-US" sz="2800" dirty="0" err="1" smtClean="0"/>
              <a:t>egyre</a:t>
            </a:r>
            <a:r>
              <a:rPr lang="en-US" sz="2800" dirty="0" smtClean="0"/>
              <a:t> </a:t>
            </a:r>
            <a:r>
              <a:rPr lang="en-US" sz="2800" dirty="0" err="1" smtClean="0"/>
              <a:t>többen</a:t>
            </a:r>
            <a:r>
              <a:rPr lang="en-US" sz="2800" dirty="0" smtClean="0"/>
              <a:t> </a:t>
            </a:r>
            <a:r>
              <a:rPr lang="en-US" sz="2800" dirty="0" err="1" smtClean="0"/>
              <a:t>vannak</a:t>
            </a:r>
            <a:r>
              <a:rPr lang="en-US" sz="2800" dirty="0" smtClean="0"/>
              <a:t> </a:t>
            </a:r>
            <a:r>
              <a:rPr lang="en-US" sz="2800" dirty="0" err="1" smtClean="0"/>
              <a:t>olyanok</a:t>
            </a:r>
            <a:r>
              <a:rPr lang="en-US" sz="2800" dirty="0" smtClean="0"/>
              <a:t>, </a:t>
            </a:r>
            <a:r>
              <a:rPr lang="en-US" sz="2800" dirty="0" err="1" smtClean="0"/>
              <a:t>akiknek</a:t>
            </a:r>
            <a:r>
              <a:rPr lang="en-US" sz="2800" dirty="0" smtClean="0"/>
              <a:t> </a:t>
            </a:r>
            <a:r>
              <a:rPr lang="en-US" sz="2800" dirty="0" err="1" smtClean="0"/>
              <a:t>egyetlen</a:t>
            </a:r>
            <a:r>
              <a:rPr lang="en-US" sz="2800" dirty="0" smtClean="0"/>
              <a:t> </a:t>
            </a:r>
            <a:r>
              <a:rPr lang="en-US" sz="2800" dirty="0" err="1" smtClean="0"/>
              <a:t>bizalmasa</a:t>
            </a:r>
            <a:r>
              <a:rPr lang="en-US" sz="2800" dirty="0" smtClean="0"/>
              <a:t> </a:t>
            </a:r>
            <a:r>
              <a:rPr lang="en-US" sz="2800" dirty="0" err="1" smtClean="0"/>
              <a:t>sincs</a:t>
            </a:r>
            <a:r>
              <a:rPr lang="en-US" sz="2800" dirty="0" smtClean="0"/>
              <a:t>. </a:t>
            </a:r>
            <a:r>
              <a:rPr lang="en-US" sz="2800" dirty="0" err="1" smtClean="0"/>
              <a:t>Azaz</a:t>
            </a:r>
            <a:r>
              <a:rPr lang="en-US" sz="2800" dirty="0" smtClean="0"/>
              <a:t> </a:t>
            </a:r>
            <a:r>
              <a:rPr lang="en-US" sz="2800" dirty="0" err="1" smtClean="0"/>
              <a:t>senkivel</a:t>
            </a:r>
            <a:r>
              <a:rPr lang="en-US" sz="2800" dirty="0" smtClean="0"/>
              <a:t> </a:t>
            </a:r>
            <a:r>
              <a:rPr lang="en-US" sz="2800" dirty="0" err="1" smtClean="0"/>
              <a:t>nem</a:t>
            </a:r>
            <a:r>
              <a:rPr lang="en-US" sz="2800" dirty="0" smtClean="0"/>
              <a:t> </a:t>
            </a:r>
            <a:r>
              <a:rPr lang="en-US" sz="2800" dirty="0" err="1" smtClean="0"/>
              <a:t>beszél</a:t>
            </a:r>
            <a:r>
              <a:rPr lang="en-US" sz="2800" dirty="0" smtClean="0"/>
              <a:t> </a:t>
            </a:r>
            <a:r>
              <a:rPr lang="en-US" sz="2800" dirty="0" err="1" smtClean="0"/>
              <a:t>fontos</a:t>
            </a:r>
            <a:r>
              <a:rPr lang="en-US" sz="2800" dirty="0" smtClean="0"/>
              <a:t> </a:t>
            </a:r>
            <a:r>
              <a:rPr lang="en-US" sz="2800" dirty="0" err="1" smtClean="0"/>
              <a:t>dolgairól</a:t>
            </a:r>
            <a:r>
              <a:rPr lang="en-US" sz="2800" dirty="0" smtClean="0"/>
              <a:t>, </a:t>
            </a:r>
            <a:r>
              <a:rPr lang="en-US" sz="2800" dirty="0" err="1" smtClean="0"/>
              <a:t>problémáiról</a:t>
            </a:r>
            <a:r>
              <a:rPr lang="en-US" sz="2800" dirty="0" smtClean="0"/>
              <a:t>.</a:t>
            </a:r>
          </a:p>
          <a:p>
            <a:pPr algn="just"/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089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Bizalmasok</a:t>
            </a:r>
            <a:r>
              <a:rPr lang="en-US" dirty="0" smtClean="0"/>
              <a:t> </a:t>
            </a:r>
            <a:r>
              <a:rPr lang="en-US" dirty="0" err="1" smtClean="0"/>
              <a:t>száma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0251051"/>
              </p:ext>
            </p:extLst>
          </p:nvPr>
        </p:nvGraphicFramePr>
        <p:xfrm>
          <a:off x="498473" y="1600200"/>
          <a:ext cx="7556313" cy="4407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5268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Kik</a:t>
            </a:r>
            <a:r>
              <a:rPr lang="en-US" dirty="0" smtClean="0"/>
              <a:t> a </a:t>
            </a:r>
            <a:r>
              <a:rPr lang="en-US" dirty="0" err="1" smtClean="0"/>
              <a:t>bizalmas</a:t>
            </a:r>
            <a:r>
              <a:rPr lang="en-US" dirty="0" smtClean="0"/>
              <a:t> </a:t>
            </a:r>
            <a:r>
              <a:rPr lang="en-US" dirty="0" err="1" smtClean="0"/>
              <a:t>kapcsolatok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 smtClean="0"/>
              <a:t>Á</a:t>
            </a:r>
            <a:r>
              <a:rPr lang="en-US" dirty="0" err="1" smtClean="0"/>
              <a:t>ltalában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társ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gyermek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barát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szomszéd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Egyéb</a:t>
            </a:r>
            <a:r>
              <a:rPr lang="en-US" dirty="0" smtClean="0"/>
              <a:t> </a:t>
            </a:r>
            <a:r>
              <a:rPr lang="en-US" dirty="0" err="1" smtClean="0"/>
              <a:t>rokon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18" descr="Kapcsolódó ké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085" y="1600200"/>
            <a:ext cx="1925624" cy="12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Kapcsolódó ké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891" y="1378658"/>
            <a:ext cx="2304337" cy="120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éptalálat a következőre: „active ageing index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534" y="3221741"/>
            <a:ext cx="21621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éptalálat a következőre: „active ageing index”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778" y="4840992"/>
            <a:ext cx="2180001" cy="122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Kapcsolódó ké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431" y="5024867"/>
            <a:ext cx="21621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Kapcsolódó kép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93" y="2999718"/>
            <a:ext cx="2467743" cy="133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357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barátok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766" y="1367637"/>
            <a:ext cx="7556313" cy="4144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/>
              <a:t>A</a:t>
            </a:r>
            <a:r>
              <a:rPr lang="en-US" sz="2800" dirty="0" smtClean="0"/>
              <a:t> </a:t>
            </a:r>
            <a:r>
              <a:rPr lang="en-US" sz="2800" dirty="0" err="1" smtClean="0"/>
              <a:t>kor</a:t>
            </a:r>
            <a:r>
              <a:rPr lang="en-US" sz="2800" dirty="0" smtClean="0"/>
              <a:t> </a:t>
            </a:r>
            <a:r>
              <a:rPr lang="en-US" sz="2800" dirty="0" err="1" smtClean="0"/>
              <a:t>előrehaladtával</a:t>
            </a:r>
            <a:r>
              <a:rPr lang="en-US" sz="2800" dirty="0" smtClean="0"/>
              <a:t> </a:t>
            </a:r>
            <a:r>
              <a:rPr lang="en-US" sz="2800" dirty="0" err="1" smtClean="0"/>
              <a:t>csökken</a:t>
            </a:r>
            <a:r>
              <a:rPr lang="en-US" sz="2800" dirty="0" smtClean="0"/>
              <a:t> a </a:t>
            </a:r>
            <a:r>
              <a:rPr lang="en-US" sz="2800" dirty="0" err="1" smtClean="0"/>
              <a:t>barátok</a:t>
            </a:r>
            <a:r>
              <a:rPr lang="en-US" sz="2800" dirty="0" smtClean="0"/>
              <a:t> </a:t>
            </a:r>
            <a:r>
              <a:rPr lang="en-US" sz="2800" dirty="0" err="1" smtClean="0"/>
              <a:t>száma</a:t>
            </a:r>
            <a:r>
              <a:rPr lang="en-US" sz="2800" dirty="0" smtClean="0"/>
              <a:t> </a:t>
            </a:r>
            <a:r>
              <a:rPr lang="en-US" sz="2800" dirty="0" err="1" smtClean="0"/>
              <a:t>Magyarországon</a:t>
            </a:r>
            <a:r>
              <a:rPr lang="en-US" sz="2800" dirty="0" smtClean="0"/>
              <a:t>:</a:t>
            </a:r>
          </a:p>
          <a:p>
            <a:pPr algn="just"/>
            <a:r>
              <a:rPr lang="en-US" sz="2800" dirty="0" smtClean="0"/>
              <a:t>A 40 </a:t>
            </a:r>
            <a:r>
              <a:rPr lang="en-US" sz="2800" dirty="0" err="1" smtClean="0"/>
              <a:t>évnél</a:t>
            </a:r>
            <a:r>
              <a:rPr lang="en-US" sz="2800" dirty="0" smtClean="0"/>
              <a:t> </a:t>
            </a:r>
            <a:r>
              <a:rPr lang="en-US" sz="2800" dirty="0" err="1" smtClean="0"/>
              <a:t>fiatalabbak</a:t>
            </a:r>
            <a:r>
              <a:rPr lang="en-US" sz="2800" dirty="0" smtClean="0"/>
              <a:t> 7%-</a:t>
            </a:r>
            <a:r>
              <a:rPr lang="en-US" sz="2800" dirty="0" err="1" smtClean="0"/>
              <a:t>nak</a:t>
            </a:r>
            <a:r>
              <a:rPr lang="en-US" sz="2800" dirty="0" smtClean="0"/>
              <a:t> </a:t>
            </a:r>
            <a:r>
              <a:rPr lang="en-US" sz="2800" dirty="0" err="1" smtClean="0"/>
              <a:t>nincs</a:t>
            </a:r>
            <a:r>
              <a:rPr lang="en-US" sz="2800" dirty="0" smtClean="0"/>
              <a:t> </a:t>
            </a:r>
            <a:r>
              <a:rPr lang="en-US" sz="2800" dirty="0" err="1" smtClean="0"/>
              <a:t>barátja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 smtClean="0"/>
              <a:t>A 40-59 </a:t>
            </a:r>
            <a:r>
              <a:rPr lang="en-US" sz="2800" dirty="0" err="1" smtClean="0"/>
              <a:t>évesek</a:t>
            </a:r>
            <a:r>
              <a:rPr lang="en-US" sz="2800" dirty="0" smtClean="0"/>
              <a:t> </a:t>
            </a:r>
            <a:r>
              <a:rPr lang="en-US" sz="2800" dirty="0" err="1" smtClean="0"/>
              <a:t>ötödének</a:t>
            </a:r>
            <a:r>
              <a:rPr lang="en-US" sz="2800" dirty="0" smtClean="0"/>
              <a:t> </a:t>
            </a:r>
            <a:r>
              <a:rPr lang="en-US" sz="2800" dirty="0" err="1" smtClean="0"/>
              <a:t>nincs</a:t>
            </a:r>
            <a:r>
              <a:rPr lang="en-US" sz="2800" dirty="0" smtClean="0"/>
              <a:t> </a:t>
            </a:r>
            <a:r>
              <a:rPr lang="en-US" sz="2800" dirty="0" err="1" smtClean="0"/>
              <a:t>barátja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 smtClean="0"/>
              <a:t>A 60-74 </a:t>
            </a:r>
            <a:r>
              <a:rPr lang="en-US" sz="2800" dirty="0" err="1" smtClean="0"/>
              <a:t>évesek</a:t>
            </a:r>
            <a:r>
              <a:rPr lang="en-US" sz="2800" dirty="0" smtClean="0"/>
              <a:t> </a:t>
            </a:r>
            <a:r>
              <a:rPr lang="en-US" sz="2800" dirty="0" err="1" smtClean="0"/>
              <a:t>harmadának</a:t>
            </a:r>
            <a:r>
              <a:rPr lang="en-US" sz="2800" dirty="0" smtClean="0"/>
              <a:t> </a:t>
            </a:r>
            <a:r>
              <a:rPr lang="en-US" sz="2800" dirty="0" err="1" smtClean="0"/>
              <a:t>nincs</a:t>
            </a:r>
            <a:r>
              <a:rPr lang="en-US" sz="2800" dirty="0" smtClean="0"/>
              <a:t> </a:t>
            </a:r>
            <a:r>
              <a:rPr lang="en-US" sz="2800" dirty="0" err="1" smtClean="0"/>
              <a:t>barátja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 smtClean="0"/>
              <a:t>A 75 </a:t>
            </a:r>
            <a:r>
              <a:rPr lang="en-US" sz="2800" dirty="0" err="1" smtClean="0"/>
              <a:t>év</a:t>
            </a:r>
            <a:r>
              <a:rPr lang="en-US" sz="2800" dirty="0" smtClean="0"/>
              <a:t> </a:t>
            </a:r>
            <a:r>
              <a:rPr lang="en-US" sz="2800" dirty="0" err="1" smtClean="0"/>
              <a:t>felettiek</a:t>
            </a:r>
            <a:r>
              <a:rPr lang="en-US" sz="2800" dirty="0" smtClean="0"/>
              <a:t> </a:t>
            </a:r>
            <a:r>
              <a:rPr lang="en-US" sz="2800" dirty="0" err="1" smtClean="0"/>
              <a:t>felének</a:t>
            </a:r>
            <a:r>
              <a:rPr lang="en-US" sz="2800" dirty="0" smtClean="0"/>
              <a:t> </a:t>
            </a:r>
            <a:r>
              <a:rPr lang="en-US" sz="2800" dirty="0" err="1" smtClean="0"/>
              <a:t>nincs</a:t>
            </a:r>
            <a:r>
              <a:rPr lang="en-US" sz="2800" dirty="0" smtClean="0"/>
              <a:t> </a:t>
            </a:r>
            <a:r>
              <a:rPr lang="en-US" sz="2800" dirty="0" err="1" smtClean="0"/>
              <a:t>barátja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4608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Mozgósítható</a:t>
            </a:r>
            <a:r>
              <a:rPr lang="en-US" dirty="0" smtClean="0"/>
              <a:t> </a:t>
            </a:r>
            <a:r>
              <a:rPr lang="en-US" dirty="0" err="1" smtClean="0"/>
              <a:t>erőforrások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gyenge</a:t>
            </a:r>
            <a:r>
              <a:rPr lang="en-US" dirty="0" smtClean="0"/>
              <a:t> </a:t>
            </a:r>
            <a:r>
              <a:rPr lang="en-US" dirty="0" err="1" smtClean="0"/>
              <a:t>kapcsolatok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A </a:t>
            </a:r>
            <a:r>
              <a:rPr lang="en-US" sz="2800" dirty="0" err="1" smtClean="0"/>
              <a:t>kor</a:t>
            </a:r>
            <a:r>
              <a:rPr lang="en-US" sz="2800" dirty="0" smtClean="0"/>
              <a:t> </a:t>
            </a:r>
            <a:r>
              <a:rPr lang="en-US" sz="2800" dirty="0" err="1" smtClean="0"/>
              <a:t>előrehaladtával</a:t>
            </a:r>
            <a:r>
              <a:rPr lang="en-US" sz="2800" dirty="0" smtClean="0"/>
              <a:t> </a:t>
            </a:r>
            <a:r>
              <a:rPr lang="en-US" sz="2800" dirty="0" err="1" smtClean="0"/>
              <a:t>csökken</a:t>
            </a:r>
            <a:r>
              <a:rPr lang="en-US" sz="2800" dirty="0" smtClean="0"/>
              <a:t> a </a:t>
            </a:r>
            <a:r>
              <a:rPr lang="en-US" sz="2800" dirty="0" err="1" smtClean="0"/>
              <a:t>mozgósítható</a:t>
            </a:r>
            <a:r>
              <a:rPr lang="en-US" sz="2800" dirty="0" smtClean="0"/>
              <a:t> </a:t>
            </a:r>
            <a:r>
              <a:rPr lang="en-US" sz="2800" dirty="0" err="1" smtClean="0"/>
              <a:t>erőforrások</a:t>
            </a:r>
            <a:r>
              <a:rPr lang="en-US" sz="2800" dirty="0" smtClean="0"/>
              <a:t> </a:t>
            </a:r>
            <a:r>
              <a:rPr lang="en-US" sz="2800" dirty="0" err="1" smtClean="0"/>
              <a:t>száma</a:t>
            </a:r>
            <a:r>
              <a:rPr lang="en-US" sz="2800" dirty="0"/>
              <a:t> </a:t>
            </a:r>
            <a:r>
              <a:rPr lang="en-US" sz="2800" dirty="0" err="1" smtClean="0"/>
              <a:t>Magyarországon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 smtClean="0"/>
              <a:t>A 40-59 </a:t>
            </a:r>
            <a:r>
              <a:rPr lang="en-US" sz="2800" dirty="0" err="1" smtClean="0"/>
              <a:t>éveseknek</a:t>
            </a:r>
            <a:r>
              <a:rPr lang="en-US" sz="2800" dirty="0" smtClean="0"/>
              <a:t> 6,</a:t>
            </a:r>
          </a:p>
          <a:p>
            <a:pPr algn="just"/>
            <a:r>
              <a:rPr lang="en-US" sz="2800" dirty="0"/>
              <a:t>a</a:t>
            </a:r>
            <a:r>
              <a:rPr lang="en-US" sz="2800" dirty="0" smtClean="0"/>
              <a:t> 60-74 </a:t>
            </a:r>
            <a:r>
              <a:rPr lang="en-US" sz="2800" dirty="0" err="1" smtClean="0"/>
              <a:t>éveseknek</a:t>
            </a:r>
            <a:r>
              <a:rPr lang="en-US" sz="2800" dirty="0" smtClean="0"/>
              <a:t> 5,</a:t>
            </a:r>
          </a:p>
          <a:p>
            <a:pPr algn="just"/>
            <a:r>
              <a:rPr lang="en-US" sz="2800" dirty="0"/>
              <a:t>a</a:t>
            </a:r>
            <a:r>
              <a:rPr lang="en-US" sz="2800" dirty="0" smtClean="0"/>
              <a:t> 75 </a:t>
            </a:r>
            <a:r>
              <a:rPr lang="en-US" sz="2800" dirty="0" err="1" smtClean="0"/>
              <a:t>éven</a:t>
            </a:r>
            <a:r>
              <a:rPr lang="en-US" sz="2800" dirty="0" smtClean="0"/>
              <a:t> </a:t>
            </a:r>
            <a:r>
              <a:rPr lang="en-US" sz="2800" dirty="0" err="1" smtClean="0"/>
              <a:t>felülieknek</a:t>
            </a:r>
            <a:r>
              <a:rPr lang="en-US" sz="2800" dirty="0" smtClean="0"/>
              <a:t> </a:t>
            </a:r>
            <a:r>
              <a:rPr lang="en-US" sz="2800" dirty="0" err="1" smtClean="0"/>
              <a:t>már</a:t>
            </a:r>
            <a:r>
              <a:rPr lang="en-US" sz="2800" dirty="0" smtClean="0"/>
              <a:t> </a:t>
            </a:r>
            <a:r>
              <a:rPr lang="en-US" sz="2800" dirty="0" err="1" smtClean="0"/>
              <a:t>csak</a:t>
            </a:r>
            <a:r>
              <a:rPr lang="en-US" sz="2800" dirty="0" smtClean="0"/>
              <a:t> 3 </a:t>
            </a:r>
            <a:r>
              <a:rPr lang="en-US" sz="2800" dirty="0" err="1" smtClean="0"/>
              <a:t>mozgósítható</a:t>
            </a:r>
            <a:r>
              <a:rPr lang="en-US" sz="2800" dirty="0" smtClean="0"/>
              <a:t> </a:t>
            </a:r>
            <a:r>
              <a:rPr lang="en-US" sz="2800" dirty="0" err="1" smtClean="0"/>
              <a:t>kapcsolata</a:t>
            </a:r>
            <a:r>
              <a:rPr lang="en-US" sz="2800" dirty="0" smtClean="0"/>
              <a:t> van </a:t>
            </a:r>
            <a:r>
              <a:rPr lang="en-US" sz="2800" dirty="0" err="1" smtClean="0"/>
              <a:t>egy</a:t>
            </a:r>
            <a:r>
              <a:rPr lang="en-US" sz="2800" dirty="0" smtClean="0"/>
              <a:t> 21 </a:t>
            </a:r>
            <a:r>
              <a:rPr lang="en-US" sz="2800" dirty="0" err="1" smtClean="0"/>
              <a:t>foglalkozást</a:t>
            </a:r>
            <a:r>
              <a:rPr lang="en-US" sz="2800" dirty="0" smtClean="0"/>
              <a:t> </a:t>
            </a:r>
            <a:r>
              <a:rPr lang="en-US" sz="2800" dirty="0" err="1" smtClean="0"/>
              <a:t>tartalmazó</a:t>
            </a:r>
            <a:r>
              <a:rPr lang="en-US" sz="2800" dirty="0" smtClean="0"/>
              <a:t> </a:t>
            </a:r>
            <a:r>
              <a:rPr lang="en-US" sz="2800" dirty="0" err="1" smtClean="0"/>
              <a:t>listán</a:t>
            </a:r>
            <a:r>
              <a:rPr lang="en-US" sz="2800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80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55" y="267639"/>
            <a:ext cx="7556313" cy="742481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kapcsolathálózat</a:t>
            </a:r>
            <a:r>
              <a:rPr lang="en-US" dirty="0" smtClean="0"/>
              <a:t> </a:t>
            </a:r>
            <a:r>
              <a:rPr lang="en-US" dirty="0" err="1" smtClean="0"/>
              <a:t>összetétele</a:t>
            </a:r>
            <a:endParaRPr lang="en-US" dirty="0"/>
          </a:p>
        </p:txBody>
      </p:sp>
      <p:pic>
        <p:nvPicPr>
          <p:cNvPr id="3" name="Kép 1" descr="Képernyőrész kivágás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06" y="1010121"/>
            <a:ext cx="8615456" cy="569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48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005874"/>
          </a:xfrm>
        </p:spPr>
        <p:txBody>
          <a:bodyPr/>
          <a:lstStyle/>
          <a:p>
            <a:r>
              <a:rPr lang="en-US" dirty="0" err="1" smtClean="0"/>
              <a:t>Barátok</a:t>
            </a:r>
            <a:r>
              <a:rPr lang="en-US" dirty="0" smtClean="0"/>
              <a:t> </a:t>
            </a:r>
            <a:r>
              <a:rPr lang="en-US" dirty="0" err="1" smtClean="0"/>
              <a:t>száma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Nyíregyháza</a:t>
            </a:r>
            <a:r>
              <a:rPr lang="en-US" dirty="0" smtClean="0"/>
              <a:t> (2015)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4" y="1903766"/>
            <a:ext cx="7356947" cy="414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64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Idősödő</a:t>
            </a:r>
            <a:r>
              <a:rPr lang="en-US" dirty="0" smtClean="0"/>
              <a:t> </a:t>
            </a:r>
            <a:r>
              <a:rPr lang="en-US" dirty="0" err="1" smtClean="0"/>
              <a:t>társadalom</a:t>
            </a:r>
            <a:r>
              <a:rPr lang="mr-IN" dirty="0" smtClean="0"/>
              <a:t>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 </a:t>
            </a:r>
            <a:r>
              <a:rPr lang="en-US" dirty="0" err="1" smtClean="0"/>
              <a:t>hogyan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192429" cy="4568235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 smtClean="0"/>
              <a:t>Az</a:t>
            </a:r>
            <a:r>
              <a:rPr lang="en-US" sz="2400" dirty="0" smtClean="0"/>
              <a:t> ENSZ </a:t>
            </a:r>
            <a:r>
              <a:rPr lang="en-US" sz="2400" dirty="0" err="1" smtClean="0"/>
              <a:t>szerint</a:t>
            </a:r>
            <a:r>
              <a:rPr lang="en-US" sz="2400" dirty="0" smtClean="0"/>
              <a:t> a XXI. </a:t>
            </a:r>
            <a:r>
              <a:rPr lang="en-US" sz="2400" dirty="0" err="1"/>
              <a:t>s</a:t>
            </a:r>
            <a:r>
              <a:rPr lang="en-US" sz="2400" dirty="0" err="1" smtClean="0"/>
              <a:t>zázad</a:t>
            </a:r>
            <a:r>
              <a:rPr lang="en-US" sz="2400" dirty="0" smtClean="0"/>
              <a:t> </a:t>
            </a:r>
            <a:r>
              <a:rPr lang="en-US" sz="2400" dirty="0" err="1" smtClean="0"/>
              <a:t>az</a:t>
            </a:r>
            <a:r>
              <a:rPr lang="en-US" sz="2400" dirty="0" smtClean="0"/>
              <a:t> </a:t>
            </a:r>
            <a:r>
              <a:rPr lang="en-US" sz="2400" dirty="0" err="1" smtClean="0"/>
              <a:t>idősödés</a:t>
            </a:r>
            <a:r>
              <a:rPr lang="en-US" sz="2400" dirty="0" smtClean="0"/>
              <a:t> </a:t>
            </a:r>
            <a:r>
              <a:rPr lang="en-US" sz="2400" dirty="0" err="1" smtClean="0"/>
              <a:t>évszázada</a:t>
            </a:r>
            <a:r>
              <a:rPr lang="en-US" sz="2400" dirty="0" smtClean="0"/>
              <a:t>: </a:t>
            </a:r>
            <a:r>
              <a:rPr lang="hu-HU" sz="2400" dirty="0"/>
              <a:t>egyre többen egyre hosszabb ideig élünk, az életszakaszok beosztása is </a:t>
            </a:r>
            <a:r>
              <a:rPr lang="hu-HU" sz="2400" dirty="0" smtClean="0"/>
              <a:t>változik.</a:t>
            </a:r>
          </a:p>
          <a:p>
            <a:pPr algn="just"/>
            <a:r>
              <a:rPr lang="en-US" sz="2400" dirty="0" smtClean="0"/>
              <a:t>H</a:t>
            </a:r>
            <a:r>
              <a:rPr lang="hu-HU" sz="2400" dirty="0" smtClean="0"/>
              <a:t>azánkban a becslések szerint 2060-ra a férfiak átlagos élettartama 82 évre, a nőké 87-re fog nőni. </a:t>
            </a:r>
            <a:r>
              <a:rPr lang="en-US" sz="2400" dirty="0" smtClean="0"/>
              <a:t>K</a:t>
            </a:r>
            <a:r>
              <a:rPr lang="hu-HU" sz="2400" dirty="0" smtClean="0"/>
              <a:t>is túlzással: 40 év munka után közel 30 év nyugdíj vár ránk. </a:t>
            </a:r>
          </a:p>
          <a:p>
            <a:pPr algn="just"/>
            <a:r>
              <a:rPr lang="hu-HU" sz="2400" dirty="0"/>
              <a:t>D</a:t>
            </a:r>
            <a:r>
              <a:rPr lang="hu-HU" sz="2400" dirty="0" smtClean="0"/>
              <a:t>e nem mindegy hogyan!</a:t>
            </a:r>
          </a:p>
          <a:p>
            <a:pPr algn="just"/>
            <a:r>
              <a:rPr lang="en-US" sz="2400" dirty="0" err="1" smtClean="0"/>
              <a:t>Lehetséges</a:t>
            </a:r>
            <a:r>
              <a:rPr lang="en-US" sz="2400" dirty="0" smtClean="0"/>
              <a:t> </a:t>
            </a:r>
            <a:r>
              <a:rPr lang="en-US" sz="2400" dirty="0" err="1" smtClean="0"/>
              <a:t>válaszok</a:t>
            </a:r>
            <a:r>
              <a:rPr lang="en-US" sz="2400" dirty="0" smtClean="0"/>
              <a:t>: A</a:t>
            </a:r>
            <a:r>
              <a:rPr lang="hu-HU" sz="2400" dirty="0" smtClean="0"/>
              <a:t>ktívan! Boldogan! </a:t>
            </a:r>
            <a:r>
              <a:rPr lang="en-US" sz="2400" dirty="0" smtClean="0"/>
              <a:t>J</a:t>
            </a:r>
            <a:r>
              <a:rPr lang="hu-HU" sz="2400" dirty="0" smtClean="0"/>
              <a:t>óllétben!</a:t>
            </a:r>
            <a:r>
              <a:rPr lang="en-US" sz="2400" dirty="0" smtClean="0">
                <a:sym typeface="Wingdings"/>
              </a:rPr>
              <a:t></a:t>
            </a:r>
            <a:endParaRPr lang="hu-HU" sz="2400" dirty="0" smtClean="0"/>
          </a:p>
          <a:p>
            <a:pPr algn="just"/>
            <a:r>
              <a:rPr lang="en-US" sz="2400" dirty="0"/>
              <a:t>M</a:t>
            </a:r>
            <a:r>
              <a:rPr lang="hu-HU" sz="2400" dirty="0" smtClean="0"/>
              <a:t>i kell ehhez?</a:t>
            </a:r>
            <a:endParaRPr lang="hu-HU" sz="24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949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Találkozás</a:t>
            </a:r>
            <a:r>
              <a:rPr lang="en-US" dirty="0" smtClean="0"/>
              <a:t>, </a:t>
            </a:r>
            <a:r>
              <a:rPr lang="en-US" dirty="0" err="1" smtClean="0"/>
              <a:t>beszélgetés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26" y="1860011"/>
            <a:ext cx="7061146" cy="409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32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Vendégség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40" y="1484925"/>
            <a:ext cx="7860523" cy="455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35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Szervezeti</a:t>
            </a:r>
            <a:r>
              <a:rPr lang="en-US" dirty="0" smtClean="0"/>
              <a:t>/</a:t>
            </a:r>
            <a:r>
              <a:rPr lang="en-US" dirty="0" err="1" smtClean="0"/>
              <a:t>klub</a:t>
            </a:r>
            <a:r>
              <a:rPr lang="en-US" dirty="0" smtClean="0"/>
              <a:t> </a:t>
            </a:r>
            <a:r>
              <a:rPr lang="en-US" dirty="0" err="1" smtClean="0"/>
              <a:t>tagság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95" y="1600201"/>
            <a:ext cx="7747813" cy="472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75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Élettel való elégedettség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sz="2800" dirty="0" err="1" smtClean="0"/>
              <a:t>Az</a:t>
            </a:r>
            <a:r>
              <a:rPr lang="en-US" sz="2800" dirty="0" smtClean="0"/>
              <a:t> </a:t>
            </a:r>
            <a:r>
              <a:rPr lang="en-US" sz="2800" dirty="0" err="1" smtClean="0"/>
              <a:t>idős</a:t>
            </a:r>
            <a:r>
              <a:rPr lang="en-US" sz="2800" dirty="0" smtClean="0"/>
              <a:t> </a:t>
            </a:r>
            <a:r>
              <a:rPr lang="en-US" sz="2800" dirty="0" err="1" smtClean="0"/>
              <a:t>emberek</a:t>
            </a:r>
            <a:r>
              <a:rPr lang="en-US" sz="2800" dirty="0" smtClean="0"/>
              <a:t> </a:t>
            </a:r>
            <a:r>
              <a:rPr lang="en-US" sz="2800" dirty="0" err="1" smtClean="0"/>
              <a:t>élettel</a:t>
            </a:r>
            <a:r>
              <a:rPr lang="en-US" sz="2800" dirty="0" smtClean="0"/>
              <a:t> </a:t>
            </a:r>
            <a:r>
              <a:rPr lang="en-US" sz="2800" dirty="0" err="1" smtClean="0"/>
              <a:t>való</a:t>
            </a:r>
            <a:r>
              <a:rPr lang="en-US" sz="2800" dirty="0" smtClean="0"/>
              <a:t> </a:t>
            </a:r>
            <a:r>
              <a:rPr lang="en-US" sz="2800" dirty="0" err="1" smtClean="0"/>
              <a:t>elégedettségére</a:t>
            </a:r>
            <a:r>
              <a:rPr lang="en-US" sz="2800" dirty="0" smtClean="0"/>
              <a:t>  a </a:t>
            </a:r>
            <a:r>
              <a:rPr lang="en-US" sz="2800" dirty="0" err="1" smtClean="0"/>
              <a:t>társ</a:t>
            </a:r>
            <a:r>
              <a:rPr lang="en-US" sz="2800" dirty="0" smtClean="0"/>
              <a:t> </a:t>
            </a:r>
            <a:r>
              <a:rPr lang="en-US" sz="2800" dirty="0" err="1" smtClean="0"/>
              <a:t>megléte</a:t>
            </a:r>
            <a:r>
              <a:rPr lang="en-US" sz="2800" dirty="0" smtClean="0"/>
              <a:t> </a:t>
            </a:r>
            <a:r>
              <a:rPr lang="en-US" sz="2800" dirty="0" err="1" smtClean="0"/>
              <a:t>gyakorolja</a:t>
            </a:r>
            <a:r>
              <a:rPr lang="en-US" sz="2800" dirty="0" smtClean="0"/>
              <a:t> a </a:t>
            </a:r>
            <a:r>
              <a:rPr lang="en-US" sz="2800" dirty="0" err="1" smtClean="0"/>
              <a:t>legnagyobb</a:t>
            </a:r>
            <a:r>
              <a:rPr lang="en-US" sz="2800" dirty="0" smtClean="0"/>
              <a:t> </a:t>
            </a:r>
            <a:r>
              <a:rPr lang="en-US" sz="2800" dirty="0" err="1" smtClean="0"/>
              <a:t>hatást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 smtClean="0"/>
              <a:t>A </a:t>
            </a:r>
            <a:r>
              <a:rPr lang="en-US" sz="2800" dirty="0" err="1" smtClean="0"/>
              <a:t>nők</a:t>
            </a:r>
            <a:r>
              <a:rPr lang="en-US" sz="2800" dirty="0" smtClean="0"/>
              <a:t> </a:t>
            </a:r>
            <a:r>
              <a:rPr lang="en-US" sz="2800" dirty="0" err="1" smtClean="0"/>
              <a:t>nagyobb</a:t>
            </a:r>
            <a:r>
              <a:rPr lang="en-US" sz="2800" dirty="0" smtClean="0"/>
              <a:t> </a:t>
            </a:r>
            <a:r>
              <a:rPr lang="en-US" sz="2800" dirty="0" err="1" smtClean="0"/>
              <a:t>eséllyel</a:t>
            </a:r>
            <a:r>
              <a:rPr lang="en-US" sz="2800" dirty="0" smtClean="0"/>
              <a:t> </a:t>
            </a:r>
            <a:r>
              <a:rPr lang="en-US" sz="2800" dirty="0" err="1" smtClean="0"/>
              <a:t>elégedettebbek</a:t>
            </a:r>
            <a:r>
              <a:rPr lang="en-US" sz="2800" dirty="0" smtClean="0"/>
              <a:t> </a:t>
            </a:r>
            <a:r>
              <a:rPr lang="en-US" sz="2800" dirty="0" err="1" smtClean="0"/>
              <a:t>az</a:t>
            </a:r>
            <a:r>
              <a:rPr lang="en-US" sz="2800" dirty="0" smtClean="0"/>
              <a:t> </a:t>
            </a:r>
            <a:r>
              <a:rPr lang="en-US" sz="2800" dirty="0" err="1" smtClean="0"/>
              <a:t>életükkel</a:t>
            </a:r>
            <a:r>
              <a:rPr lang="en-US" sz="2800" dirty="0" smtClean="0"/>
              <a:t>, mint a </a:t>
            </a:r>
            <a:r>
              <a:rPr lang="en-US" sz="2800" dirty="0" err="1" smtClean="0"/>
              <a:t>férfiak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 err="1" smtClean="0"/>
              <a:t>Az</a:t>
            </a:r>
            <a:r>
              <a:rPr lang="en-US" sz="2800" dirty="0" smtClean="0"/>
              <a:t> </a:t>
            </a:r>
            <a:r>
              <a:rPr lang="en-US" sz="2800" dirty="0" err="1" smtClean="0"/>
              <a:t>évek</a:t>
            </a:r>
            <a:r>
              <a:rPr lang="en-US" sz="2800" dirty="0" smtClean="0"/>
              <a:t> </a:t>
            </a:r>
            <a:r>
              <a:rPr lang="en-US" sz="2800" dirty="0" err="1" smtClean="0"/>
              <a:t>múltával</a:t>
            </a:r>
            <a:r>
              <a:rPr lang="en-US" sz="2800" dirty="0" smtClean="0"/>
              <a:t> </a:t>
            </a:r>
            <a:r>
              <a:rPr lang="en-US" sz="2800" dirty="0" err="1" smtClean="0"/>
              <a:t>egyre</a:t>
            </a:r>
            <a:r>
              <a:rPr lang="en-US" sz="2800" dirty="0" smtClean="0"/>
              <a:t> </a:t>
            </a:r>
            <a:r>
              <a:rPr lang="en-US" sz="2800" dirty="0" err="1" smtClean="0"/>
              <a:t>növekszik</a:t>
            </a:r>
            <a:r>
              <a:rPr lang="en-US" sz="2800" dirty="0" smtClean="0"/>
              <a:t> </a:t>
            </a:r>
            <a:r>
              <a:rPr lang="en-US" sz="2800" dirty="0" err="1" smtClean="0"/>
              <a:t>az</a:t>
            </a:r>
            <a:r>
              <a:rPr lang="en-US" sz="2800" dirty="0" smtClean="0"/>
              <a:t> </a:t>
            </a:r>
            <a:r>
              <a:rPr lang="en-US" sz="2800" dirty="0" err="1" smtClean="0"/>
              <a:t>élettel</a:t>
            </a:r>
            <a:r>
              <a:rPr lang="en-US" sz="2800" dirty="0" smtClean="0"/>
              <a:t> </a:t>
            </a:r>
            <a:r>
              <a:rPr lang="en-US" sz="2800" dirty="0" err="1" smtClean="0"/>
              <a:t>való</a:t>
            </a:r>
            <a:r>
              <a:rPr lang="en-US" sz="2800" dirty="0" smtClean="0"/>
              <a:t> </a:t>
            </a:r>
            <a:r>
              <a:rPr lang="en-US" sz="2800" dirty="0" err="1" smtClean="0"/>
              <a:t>elégedettség</a:t>
            </a:r>
            <a:r>
              <a:rPr lang="en-US" sz="2800" dirty="0" smtClean="0"/>
              <a:t>. (</a:t>
            </a:r>
            <a:r>
              <a:rPr lang="en-US" sz="2800" dirty="0" err="1" smtClean="0"/>
              <a:t>Idővel</a:t>
            </a:r>
            <a:r>
              <a:rPr lang="en-US" sz="2800" dirty="0" smtClean="0"/>
              <a:t> </a:t>
            </a:r>
            <a:r>
              <a:rPr lang="en-US" sz="2800" dirty="0" err="1" smtClean="0"/>
              <a:t>megtanulunk</a:t>
            </a:r>
            <a:r>
              <a:rPr lang="en-US" sz="2800" dirty="0" smtClean="0"/>
              <a:t> </a:t>
            </a:r>
            <a:r>
              <a:rPr lang="en-US" sz="2800" dirty="0" err="1" smtClean="0"/>
              <a:t>már</a:t>
            </a:r>
            <a:r>
              <a:rPr lang="en-US" sz="2800" dirty="0" smtClean="0"/>
              <a:t> </a:t>
            </a:r>
            <a:r>
              <a:rPr lang="en-US" sz="2800" dirty="0" err="1" smtClean="0"/>
              <a:t>annak</a:t>
            </a:r>
            <a:r>
              <a:rPr lang="en-US" sz="2800" dirty="0" smtClean="0"/>
              <a:t> is </a:t>
            </a:r>
            <a:r>
              <a:rPr lang="en-US" sz="2800" dirty="0" err="1" smtClean="0"/>
              <a:t>örülöni</a:t>
            </a:r>
            <a:r>
              <a:rPr lang="en-US" sz="2800" dirty="0" smtClean="0"/>
              <a:t>, </a:t>
            </a:r>
            <a:r>
              <a:rPr lang="en-US" sz="2800" dirty="0" err="1" smtClean="0"/>
              <a:t>hogy</a:t>
            </a:r>
            <a:r>
              <a:rPr lang="en-US" sz="2800" dirty="0" smtClean="0"/>
              <a:t> </a:t>
            </a:r>
            <a:r>
              <a:rPr lang="en-US" sz="2800" dirty="0" err="1" smtClean="0"/>
              <a:t>egyáltalán</a:t>
            </a:r>
            <a:r>
              <a:rPr lang="en-US" sz="2800" dirty="0" smtClean="0"/>
              <a:t> </a:t>
            </a:r>
            <a:r>
              <a:rPr lang="en-US" sz="2800" dirty="0" err="1" smtClean="0"/>
              <a:t>még</a:t>
            </a:r>
            <a:r>
              <a:rPr lang="en-US" sz="2800" dirty="0" smtClean="0"/>
              <a:t> </a:t>
            </a:r>
            <a:r>
              <a:rPr lang="en-US" sz="2800" dirty="0" err="1" smtClean="0"/>
              <a:t>élünk</a:t>
            </a:r>
            <a:r>
              <a:rPr lang="en-US" sz="2800" dirty="0" smtClean="0"/>
              <a:t>?)</a:t>
            </a:r>
          </a:p>
          <a:p>
            <a:pPr algn="just"/>
            <a:r>
              <a:rPr lang="en-US" sz="2800" dirty="0" smtClean="0"/>
              <a:t>A </a:t>
            </a:r>
            <a:r>
              <a:rPr lang="en-US" sz="2800" dirty="0" err="1" smtClean="0"/>
              <a:t>fizikai</a:t>
            </a:r>
            <a:r>
              <a:rPr lang="en-US" sz="2800" dirty="0" smtClean="0"/>
              <a:t> </a:t>
            </a:r>
            <a:r>
              <a:rPr lang="en-US" sz="2800" dirty="0" err="1" smtClean="0"/>
              <a:t>akadályozottság</a:t>
            </a:r>
            <a:r>
              <a:rPr lang="en-US" sz="2800" dirty="0" smtClean="0"/>
              <a:t> </a:t>
            </a:r>
            <a:r>
              <a:rPr lang="en-US" sz="2800" dirty="0" err="1" smtClean="0"/>
              <a:t>jelentősen</a:t>
            </a:r>
            <a:r>
              <a:rPr lang="en-US" sz="2800" dirty="0" smtClean="0"/>
              <a:t> </a:t>
            </a:r>
            <a:r>
              <a:rPr lang="en-US" sz="2800" dirty="0" err="1" smtClean="0"/>
              <a:t>csökkenti</a:t>
            </a:r>
            <a:r>
              <a:rPr lang="en-US" sz="2800" dirty="0" smtClean="0"/>
              <a:t> </a:t>
            </a:r>
            <a:r>
              <a:rPr lang="en-US" sz="2800" dirty="0" err="1" smtClean="0"/>
              <a:t>az</a:t>
            </a:r>
            <a:r>
              <a:rPr lang="en-US" sz="2800" dirty="0" smtClean="0"/>
              <a:t> </a:t>
            </a:r>
            <a:r>
              <a:rPr lang="en-US" sz="2800" dirty="0" err="1" smtClean="0"/>
              <a:t>élettel</a:t>
            </a:r>
            <a:r>
              <a:rPr lang="en-US" sz="2800" dirty="0" smtClean="0"/>
              <a:t> </a:t>
            </a:r>
            <a:r>
              <a:rPr lang="en-US" sz="2800" dirty="0" err="1" smtClean="0"/>
              <a:t>való</a:t>
            </a:r>
            <a:r>
              <a:rPr lang="en-US" sz="2800" dirty="0" smtClean="0"/>
              <a:t> </a:t>
            </a:r>
            <a:r>
              <a:rPr lang="en-US" sz="2800" dirty="0" err="1" smtClean="0"/>
              <a:t>elégedettséget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26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Kutatások</a:t>
            </a:r>
            <a:r>
              <a:rPr lang="en-US" dirty="0" smtClean="0"/>
              <a:t> </a:t>
            </a:r>
            <a:r>
              <a:rPr lang="en-US" dirty="0" err="1" smtClean="0"/>
              <a:t>igazolják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4234976" cy="4144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akik</a:t>
            </a:r>
            <a:r>
              <a:rPr lang="en-US" dirty="0" smtClean="0"/>
              <a:t> </a:t>
            </a:r>
            <a:r>
              <a:rPr lang="en-US" dirty="0" err="1" smtClean="0"/>
              <a:t>társas</a:t>
            </a:r>
            <a:r>
              <a:rPr lang="en-US" dirty="0"/>
              <a:t> </a:t>
            </a:r>
            <a:r>
              <a:rPr lang="en-US" dirty="0" err="1" smtClean="0"/>
              <a:t>támogatást</a:t>
            </a:r>
            <a:r>
              <a:rPr lang="en-US" dirty="0" smtClean="0"/>
              <a:t> </a:t>
            </a:r>
            <a:r>
              <a:rPr lang="en-US" dirty="0" err="1" smtClean="0"/>
              <a:t>kapnak</a:t>
            </a:r>
            <a:r>
              <a:rPr lang="en-US" dirty="0" smtClean="0"/>
              <a:t>, </a:t>
            </a:r>
            <a:r>
              <a:rPr lang="en-US" dirty="0" err="1" smtClean="0"/>
              <a:t>azok</a:t>
            </a:r>
            <a:r>
              <a:rPr lang="en-US" dirty="0" smtClean="0"/>
              <a:t>:</a:t>
            </a:r>
          </a:p>
          <a:p>
            <a:r>
              <a:rPr lang="en-US" dirty="0" err="1"/>
              <a:t>e</a:t>
            </a:r>
            <a:r>
              <a:rPr lang="en-US" dirty="0" err="1" smtClean="0"/>
              <a:t>légedettebbek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életükkel</a:t>
            </a:r>
            <a:endParaRPr lang="en-US" dirty="0" smtClean="0"/>
          </a:p>
          <a:p>
            <a:r>
              <a:rPr lang="en-US" dirty="0" err="1" smtClean="0"/>
              <a:t>boldogabbak</a:t>
            </a:r>
            <a:r>
              <a:rPr lang="en-US" dirty="0" smtClean="0"/>
              <a:t> </a:t>
            </a:r>
          </a:p>
          <a:p>
            <a:r>
              <a:rPr lang="en-US" dirty="0" err="1"/>
              <a:t>k</a:t>
            </a:r>
            <a:r>
              <a:rPr lang="en-US" dirty="0" err="1" smtClean="0"/>
              <a:t>iegyensúlyozottabbak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426" y="2958210"/>
            <a:ext cx="4412574" cy="293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04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aktív</a:t>
            </a:r>
            <a:r>
              <a:rPr lang="en-US" dirty="0" smtClean="0"/>
              <a:t> </a:t>
            </a:r>
            <a:r>
              <a:rPr lang="en-US" dirty="0" err="1" smtClean="0"/>
              <a:t>idősödés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lehetséges</a:t>
            </a:r>
            <a:r>
              <a:rPr lang="en-US" dirty="0" smtClean="0"/>
              <a:t> </a:t>
            </a:r>
            <a:r>
              <a:rPr lang="en-US" dirty="0" err="1" smtClean="0"/>
              <a:t>receptje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Ne </a:t>
            </a:r>
            <a:r>
              <a:rPr lang="en-US" dirty="0" err="1" smtClean="0"/>
              <a:t>lassítsunk</a:t>
            </a:r>
            <a:r>
              <a:rPr lang="en-US" dirty="0" smtClean="0"/>
              <a:t> le! - </a:t>
            </a:r>
            <a:r>
              <a:rPr lang="en-US" dirty="0" err="1" smtClean="0"/>
              <a:t>Testmozgás</a:t>
            </a:r>
            <a:r>
              <a:rPr lang="en-US" dirty="0" smtClean="0"/>
              <a:t>,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aktivitás</a:t>
            </a:r>
            <a:r>
              <a:rPr lang="en-US" dirty="0" smtClean="0"/>
              <a:t>. (</a:t>
            </a:r>
            <a:r>
              <a:rPr lang="en-US" dirty="0" err="1" smtClean="0"/>
              <a:t>gyaloglás</a:t>
            </a:r>
            <a:r>
              <a:rPr lang="en-US" dirty="0" smtClean="0"/>
              <a:t>, (</a:t>
            </a:r>
            <a:r>
              <a:rPr lang="en-US" dirty="0" err="1" smtClean="0"/>
              <a:t>szoba</a:t>
            </a:r>
            <a:r>
              <a:rPr lang="en-US" dirty="0" smtClean="0"/>
              <a:t>)</a:t>
            </a:r>
            <a:r>
              <a:rPr lang="en-US" dirty="0" err="1" smtClean="0"/>
              <a:t>biciklizés</a:t>
            </a:r>
            <a:r>
              <a:rPr lang="en-US" dirty="0" smtClean="0"/>
              <a:t>, </a:t>
            </a:r>
            <a:r>
              <a:rPr lang="en-US" dirty="0" err="1" smtClean="0"/>
              <a:t>tánc</a:t>
            </a:r>
            <a:r>
              <a:rPr lang="en-US" dirty="0" smtClean="0"/>
              <a:t>, </a:t>
            </a:r>
            <a:r>
              <a:rPr lang="en-US" dirty="0" err="1" smtClean="0"/>
              <a:t>stb</a:t>
            </a:r>
            <a:r>
              <a:rPr lang="en-US" dirty="0" smtClean="0"/>
              <a:t>.).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err="1" smtClean="0"/>
              <a:t>Figyeljünk</a:t>
            </a:r>
            <a:r>
              <a:rPr lang="en-US" dirty="0" smtClean="0"/>
              <a:t> </a:t>
            </a:r>
            <a:r>
              <a:rPr lang="en-US" dirty="0" err="1" smtClean="0"/>
              <a:t>oda</a:t>
            </a:r>
            <a:r>
              <a:rPr lang="en-US" dirty="0" smtClean="0"/>
              <a:t> a </a:t>
            </a:r>
            <a:r>
              <a:rPr lang="en-US" dirty="0" err="1" smtClean="0"/>
              <a:t>táplálkozásra</a:t>
            </a:r>
            <a:r>
              <a:rPr lang="en-US" dirty="0" smtClean="0"/>
              <a:t>!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mediterrán</a:t>
            </a:r>
            <a:r>
              <a:rPr lang="en-US" dirty="0" smtClean="0"/>
              <a:t> </a:t>
            </a:r>
            <a:r>
              <a:rPr lang="en-US" dirty="0" err="1" smtClean="0"/>
              <a:t>diéta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sok</a:t>
            </a:r>
            <a:r>
              <a:rPr lang="en-US" dirty="0" smtClean="0"/>
              <a:t> </a:t>
            </a:r>
            <a:r>
              <a:rPr lang="en-US" dirty="0" err="1" smtClean="0"/>
              <a:t>gyümölcs</a:t>
            </a:r>
            <a:r>
              <a:rPr lang="en-US" dirty="0" smtClean="0"/>
              <a:t>, </a:t>
            </a:r>
            <a:r>
              <a:rPr lang="en-US" dirty="0" err="1" smtClean="0"/>
              <a:t>friss</a:t>
            </a:r>
            <a:r>
              <a:rPr lang="en-US" dirty="0" smtClean="0"/>
              <a:t> </a:t>
            </a:r>
            <a:r>
              <a:rPr lang="en-US" dirty="0" err="1" smtClean="0"/>
              <a:t>zöldség</a:t>
            </a:r>
            <a:r>
              <a:rPr lang="en-US" dirty="0" smtClean="0"/>
              <a:t>. 			</a:t>
            </a:r>
            <a:r>
              <a:rPr lang="en-US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err="1" smtClean="0"/>
              <a:t>Káros</a:t>
            </a:r>
            <a:r>
              <a:rPr lang="en-US" dirty="0" smtClean="0"/>
              <a:t> </a:t>
            </a:r>
            <a:r>
              <a:rPr lang="en-US" dirty="0" err="1" smtClean="0"/>
              <a:t>szenvedélyek</a:t>
            </a:r>
            <a:r>
              <a:rPr lang="en-US" dirty="0" smtClean="0"/>
              <a:t> </a:t>
            </a:r>
            <a:r>
              <a:rPr lang="en-US" dirty="0" err="1" smtClean="0"/>
              <a:t>mellőzése</a:t>
            </a:r>
            <a:r>
              <a:rPr lang="en-US" dirty="0" smtClean="0"/>
              <a:t>.		</a:t>
            </a:r>
            <a:r>
              <a:rPr lang="en-US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smtClean="0"/>
              <a:t>TALÁLKOZZUNK EMBEREKKEL! TARTSUK A KAPCSOLATOT ROKONAINKKAL, ISMERŐSEINKKEL. ALAKÍTSUNK KI ÚJ KAPCSOLATOKAT! JÁRJUNK KÖZÖSSÉGBE! BESZÉLGESSÜNK, TALÁLKOZZUNK GYAKRAN MÁSOKKAL!			</a:t>
            </a:r>
            <a:r>
              <a:rPr lang="en-US" b="1" dirty="0" smtClean="0">
                <a:solidFill>
                  <a:srgbClr val="FF0000"/>
                </a:solidFill>
              </a:rPr>
              <a:t>!!!!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9542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Időmérleg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8474" y="2828836"/>
            <a:ext cx="8249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u="sng" dirty="0">
                <a:hlinkClick r:id="rId2"/>
              </a:rPr>
              <a:t>https://www.ksh.hu/interaktiv/idomerleg/animacio.html#?lang=hu&amp;colors=act&amp;dataset=FULL_POPULATION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158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4751" y="1762125"/>
            <a:ext cx="5638800" cy="1362075"/>
          </a:xfrm>
        </p:spPr>
        <p:txBody>
          <a:bodyPr/>
          <a:lstStyle/>
          <a:p>
            <a:pPr algn="ctr"/>
            <a:r>
              <a:rPr lang="en-US" dirty="0" err="1" smtClean="0"/>
              <a:t>Köszönöm</a:t>
            </a:r>
            <a:r>
              <a:rPr lang="en-US" dirty="0" smtClean="0"/>
              <a:t> </a:t>
            </a:r>
            <a:r>
              <a:rPr lang="en-US" dirty="0" err="1" smtClean="0"/>
              <a:t>szépen</a:t>
            </a:r>
            <a:r>
              <a:rPr lang="en-US" dirty="0" smtClean="0"/>
              <a:t> a </a:t>
            </a:r>
            <a:r>
              <a:rPr lang="en-US" dirty="0" err="1" smtClean="0"/>
              <a:t>megtisztelő</a:t>
            </a:r>
            <a:r>
              <a:rPr lang="en-US" dirty="0" smtClean="0"/>
              <a:t> </a:t>
            </a:r>
            <a:r>
              <a:rPr lang="en-US" dirty="0" err="1" smtClean="0"/>
              <a:t>figyelmet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400" y="4495800"/>
            <a:ext cx="6539400" cy="1500187"/>
          </a:xfrm>
        </p:spPr>
        <p:txBody>
          <a:bodyPr/>
          <a:lstStyle/>
          <a:p>
            <a:r>
              <a:rPr lang="en-US" sz="1800" dirty="0">
                <a:hlinkClick r:id="rId2"/>
              </a:rPr>
              <a:t>https://www.youtube.com/watch?v=</a:t>
            </a:r>
            <a:r>
              <a:rPr lang="en-US" sz="1800" dirty="0" smtClean="0">
                <a:hlinkClick r:id="rId2"/>
              </a:rPr>
              <a:t>bF6ChLt8UeI</a:t>
            </a:r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843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Aktív</a:t>
            </a:r>
            <a:r>
              <a:rPr lang="en-US" dirty="0" smtClean="0"/>
              <a:t> </a:t>
            </a:r>
            <a:r>
              <a:rPr lang="en-US" dirty="0" err="1" smtClean="0"/>
              <a:t>idősödés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42604" y="1127245"/>
            <a:ext cx="7812184" cy="5436459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hu-HU" dirty="0"/>
              <a:t>Az aktív idősödés az </a:t>
            </a:r>
            <a:r>
              <a:rPr lang="hu-HU" dirty="0" smtClean="0"/>
              <a:t>EGÉSZSÉG, TÁRSADALMI RÉSZVÉTEL és BIZTONSÁG </a:t>
            </a:r>
            <a:r>
              <a:rPr lang="hu-HU" dirty="0"/>
              <a:t>lehetőségeinek optimalizálási folyamata a megfelelő életminőség biztosítása érdekében, ahogy az emberek idősödnek (WHO, 2002</a:t>
            </a:r>
            <a:r>
              <a:rPr lang="hu-HU" dirty="0" smtClean="0"/>
              <a:t>).</a:t>
            </a:r>
          </a:p>
          <a:p>
            <a:pPr algn="just"/>
            <a:r>
              <a:rPr lang="hu-HU" dirty="0" smtClean="0"/>
              <a:t>AKTÍV IDŐSÖDÉS INDEX: Az </a:t>
            </a:r>
            <a:r>
              <a:rPr lang="hu-HU" dirty="0"/>
              <a:t>országok teljesítményét 4 fő összetevőben méri: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hu-HU" dirty="0" smtClean="0"/>
              <a:t>Foglalkoztatottság </a:t>
            </a:r>
            <a:endParaRPr lang="hu-HU" dirty="0"/>
          </a:p>
          <a:p>
            <a:pPr marL="457200" indent="-457200" algn="just">
              <a:buFont typeface="+mj-lt"/>
              <a:buAutoNum type="arabicPeriod"/>
            </a:pPr>
            <a:r>
              <a:rPr lang="hu-HU" b="1" u="sng" dirty="0" smtClean="0"/>
              <a:t>Társadalmi </a:t>
            </a:r>
            <a:r>
              <a:rPr lang="hu-HU" b="1" u="sng" dirty="0"/>
              <a:t>részvétel </a:t>
            </a:r>
            <a:r>
              <a:rPr lang="hu-HU" b="1" u="sng" dirty="0" smtClean="0"/>
              <a:t>/</a:t>
            </a:r>
            <a:r>
              <a:rPr lang="hu-HU" b="1" u="sng" dirty="0"/>
              <a:t>aktivitás (beleértve</a:t>
            </a:r>
            <a:r>
              <a:rPr lang="hu-HU" b="1" u="sng" dirty="0" smtClean="0"/>
              <a:t>: önkéntes tevékenység, gyerekek, unokák gondozása, idősek gondozása, politikai részvétel)</a:t>
            </a:r>
            <a:endParaRPr lang="hu-HU" b="1" u="sng" dirty="0"/>
          </a:p>
          <a:p>
            <a:pPr marL="457200" indent="-457200" algn="just">
              <a:buFont typeface="+mj-lt"/>
              <a:buAutoNum type="arabicPeriod"/>
            </a:pPr>
            <a:r>
              <a:rPr lang="hu-HU" dirty="0" smtClean="0"/>
              <a:t>Önálló</a:t>
            </a:r>
            <a:r>
              <a:rPr lang="hu-HU" dirty="0"/>
              <a:t>, egészséges, és biztonságos életvitel feltételei és </a:t>
            </a:r>
            <a:r>
              <a:rPr lang="hu-HU" dirty="0" smtClean="0"/>
              <a:t>képessége (fizikai aktivitás, fizikai biztonság, független élet, élethosszig tartó tanulás)</a:t>
            </a:r>
            <a:endParaRPr lang="hu-HU" dirty="0"/>
          </a:p>
          <a:p>
            <a:pPr marL="457200" indent="-457200" algn="just">
              <a:buFont typeface="+mj-lt"/>
              <a:buAutoNum type="arabicPeriod"/>
            </a:pPr>
            <a:r>
              <a:rPr lang="hu-HU" dirty="0" smtClean="0"/>
              <a:t>Az </a:t>
            </a:r>
            <a:r>
              <a:rPr lang="hu-HU" dirty="0"/>
              <a:t>aktív idősödést támogató környezet és egyéni képességek </a:t>
            </a:r>
            <a:r>
              <a:rPr lang="hu-HU" dirty="0" smtClean="0"/>
              <a:t>(mentális jóllét, társadalmi kapcsolatok, IT használat, stb.)</a:t>
            </a:r>
            <a:endParaRPr lang="hu-HU" dirty="0"/>
          </a:p>
          <a:p>
            <a:pPr algn="just"/>
            <a:endParaRPr lang="hu-H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2" descr="Képernyőrész kivágás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" y="132202"/>
            <a:ext cx="9061508" cy="66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11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Boldogság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99373" y="1367516"/>
            <a:ext cx="745541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600" dirty="0"/>
              <a:t>Ha boldog akarsz lenni egy napig, egyél valami finomat. </a:t>
            </a:r>
            <a:endParaRPr lang="hu-HU" sz="3600" dirty="0" smtClean="0"/>
          </a:p>
          <a:p>
            <a:pPr algn="just"/>
            <a:r>
              <a:rPr lang="hu-HU" sz="3600" dirty="0" smtClean="0"/>
              <a:t>Ha </a:t>
            </a:r>
            <a:r>
              <a:rPr lang="hu-HU" sz="3600" dirty="0"/>
              <a:t>egy hónapig, legyél szerelmes; </a:t>
            </a:r>
            <a:endParaRPr lang="hu-HU" sz="3600" dirty="0" smtClean="0"/>
          </a:p>
          <a:p>
            <a:pPr algn="just"/>
            <a:r>
              <a:rPr lang="hu-HU" sz="3600" dirty="0" smtClean="0"/>
              <a:t>ha </a:t>
            </a:r>
            <a:r>
              <a:rPr lang="hu-HU" sz="3600" dirty="0"/>
              <a:t>egy évig, házasodj meg; </a:t>
            </a:r>
            <a:endParaRPr lang="hu-HU" sz="3600" dirty="0" smtClean="0"/>
          </a:p>
          <a:p>
            <a:pPr algn="just"/>
            <a:r>
              <a:rPr lang="hu-HU" sz="3600" dirty="0" smtClean="0"/>
              <a:t>ha </a:t>
            </a:r>
            <a:r>
              <a:rPr lang="hu-HU" sz="3600" dirty="0"/>
              <a:t>egy életen át, köss barátságot</a:t>
            </a:r>
            <a:r>
              <a:rPr lang="hu-HU" sz="3600" dirty="0" smtClean="0"/>
              <a:t>!</a:t>
            </a:r>
          </a:p>
          <a:p>
            <a:endParaRPr lang="hu-HU" sz="2400" dirty="0"/>
          </a:p>
          <a:p>
            <a:pPr algn="r"/>
            <a:r>
              <a:rPr lang="it-IT" sz="2400" dirty="0">
                <a:hlinkClick r:id="rId2"/>
              </a:rPr>
              <a:t>Dr. Marianne J. Legato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4781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BOLDOGSÁG RECEPTJE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4307" y="1200549"/>
            <a:ext cx="8449303" cy="6370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hu-HU" sz="2800" dirty="0" smtClean="0">
                <a:solidFill>
                  <a:srgbClr val="C96D07"/>
                </a:solidFill>
              </a:rPr>
              <a:t>Lásd meg a hétköznapi csodákat!</a:t>
            </a:r>
          </a:p>
          <a:p>
            <a:pPr marL="342900" indent="-342900" algn="just">
              <a:buAutoNum type="arabicPeriod"/>
            </a:pPr>
            <a:r>
              <a:rPr lang="hu-HU" sz="2800" dirty="0" smtClean="0">
                <a:solidFill>
                  <a:srgbClr val="C96D07"/>
                </a:solidFill>
              </a:rPr>
              <a:t>Légy kreatív!</a:t>
            </a:r>
          </a:p>
          <a:p>
            <a:pPr marL="342900" indent="-342900" algn="just">
              <a:buAutoNum type="arabicPeriod"/>
            </a:pPr>
            <a:r>
              <a:rPr lang="hu-HU" sz="2800" u="sng" dirty="0" smtClean="0">
                <a:solidFill>
                  <a:srgbClr val="C96D07"/>
                </a:solidFill>
              </a:rPr>
              <a:t>Segíts másokon!</a:t>
            </a:r>
          </a:p>
          <a:p>
            <a:pPr marL="342900" indent="-342900" algn="just">
              <a:buAutoNum type="arabicPeriod"/>
            </a:pPr>
            <a:r>
              <a:rPr lang="hu-HU" sz="2800" dirty="0" smtClean="0">
                <a:solidFill>
                  <a:srgbClr val="C96D07"/>
                </a:solidFill>
              </a:rPr>
              <a:t>Olyan dologgal foglalkozz, amiben jó vagy!</a:t>
            </a:r>
          </a:p>
          <a:p>
            <a:pPr marL="342900" indent="-342900" algn="just">
              <a:buAutoNum type="arabicPeriod"/>
            </a:pPr>
            <a:r>
              <a:rPr lang="hu-HU" sz="2800" dirty="0" smtClean="0">
                <a:solidFill>
                  <a:srgbClr val="C96D07"/>
                </a:solidFill>
              </a:rPr>
              <a:t>Olvass könyveket!</a:t>
            </a:r>
          </a:p>
          <a:p>
            <a:pPr marL="342900" indent="-342900" algn="just">
              <a:buAutoNum type="arabicPeriod"/>
            </a:pPr>
            <a:r>
              <a:rPr lang="hu-HU" sz="2800" dirty="0" smtClean="0">
                <a:solidFill>
                  <a:srgbClr val="C96D07"/>
                </a:solidFill>
              </a:rPr>
              <a:t>Ne nézz sokat tévét!</a:t>
            </a:r>
          </a:p>
          <a:p>
            <a:pPr marL="342900" indent="-342900" algn="just">
              <a:buAutoNum type="arabicPeriod"/>
            </a:pPr>
            <a:r>
              <a:rPr lang="hu-HU" sz="2800" dirty="0" smtClean="0">
                <a:solidFill>
                  <a:srgbClr val="C96D07"/>
                </a:solidFill>
              </a:rPr>
              <a:t>Szeresd a munkádat!</a:t>
            </a:r>
          </a:p>
          <a:p>
            <a:pPr marL="342900" indent="-342900" algn="just">
              <a:buAutoNum type="arabicPeriod"/>
            </a:pPr>
            <a:r>
              <a:rPr lang="hu-HU" sz="2800" dirty="0" smtClean="0">
                <a:solidFill>
                  <a:srgbClr val="C96D07"/>
                </a:solidFill>
              </a:rPr>
              <a:t>Végezz testedzést!</a:t>
            </a:r>
          </a:p>
          <a:p>
            <a:pPr marL="342900" indent="-342900" algn="just">
              <a:buAutoNum type="arabicPeriod"/>
            </a:pPr>
            <a:r>
              <a:rPr lang="hu-HU" sz="2800" dirty="0" smtClean="0">
                <a:solidFill>
                  <a:srgbClr val="C96D07"/>
                </a:solidFill>
              </a:rPr>
              <a:t>Nézz szembe félelmeidben!</a:t>
            </a:r>
          </a:p>
          <a:p>
            <a:pPr marL="342900" indent="-342900" algn="just">
              <a:buAutoNum type="arabicPeriod"/>
            </a:pPr>
            <a:r>
              <a:rPr lang="hu-HU" sz="2800" dirty="0" smtClean="0">
                <a:solidFill>
                  <a:srgbClr val="C96D07"/>
                </a:solidFill>
              </a:rPr>
              <a:t>Higyj magadban!</a:t>
            </a:r>
          </a:p>
          <a:p>
            <a:pPr marL="342900" indent="-342900" algn="just">
              <a:buAutoNum type="arabicPeriod"/>
            </a:pPr>
            <a:r>
              <a:rPr lang="hu-HU" sz="2800" u="sng" dirty="0" smtClean="0">
                <a:solidFill>
                  <a:srgbClr val="C96D07"/>
                </a:solidFill>
              </a:rPr>
              <a:t>Ápold baráti és családi kapcsolataidat!</a:t>
            </a:r>
          </a:p>
          <a:p>
            <a:pPr marL="342900" indent="-342900" algn="just">
              <a:buAutoNum type="arabicPeriod"/>
            </a:pPr>
            <a:r>
              <a:rPr lang="hu-HU" sz="2800" dirty="0" smtClean="0">
                <a:solidFill>
                  <a:srgbClr val="C96D07"/>
                </a:solidFill>
              </a:rPr>
              <a:t>A szíved vezéreljen!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013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MAGYARORSZÁG BOLDOGSÁGTÉRKÉPE 2018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70726" y="2967335"/>
            <a:ext cx="75920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hlinkClick r:id="rId2"/>
              </a:rPr>
              <a:t>http://boldogsagprogram.hu/magyarorszag-boldogsagterkepe-2018#</a:t>
            </a:r>
            <a:r>
              <a:rPr lang="hu-HU" dirty="0" smtClean="0">
                <a:hlinkClick r:id="rId2"/>
              </a:rPr>
              <a:t>regiok</a:t>
            </a:r>
            <a:endParaRPr lang="hu-H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937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Jóllét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69700"/>
            <a:ext cx="7556313" cy="4656464"/>
          </a:xfrm>
        </p:spPr>
        <p:txBody>
          <a:bodyPr>
            <a:normAutofit/>
          </a:bodyPr>
          <a:lstStyle/>
          <a:p>
            <a:pPr algn="just"/>
            <a:r>
              <a:rPr lang="hu-HU" sz="2800" dirty="0"/>
              <a:t>A jóllét nemcsak a betegség vagy fájdalom hiányát jelenti, hanem olyan </a:t>
            </a:r>
            <a:r>
              <a:rPr lang="hu-HU" sz="2800" dirty="0" smtClean="0"/>
              <a:t>pszichológiai </a:t>
            </a:r>
            <a:r>
              <a:rPr lang="hu-HU" sz="2800" dirty="0"/>
              <a:t>állapotot, amelyben az ember – akár veszteségek, </a:t>
            </a:r>
            <a:r>
              <a:rPr lang="hu-HU" sz="2800" dirty="0" smtClean="0"/>
              <a:t>egészségi problémák </a:t>
            </a:r>
            <a:r>
              <a:rPr lang="hu-HU" sz="2800" dirty="0"/>
              <a:t>stb. ellenére is – örömet, elégedettséget, az élet teljességét éli meg (Emmons 2003). </a:t>
            </a:r>
            <a:endParaRPr lang="hu-HU" sz="2800" dirty="0" smtClean="0"/>
          </a:p>
          <a:p>
            <a:pPr algn="just"/>
            <a:r>
              <a:rPr lang="hu-HU" sz="2800" dirty="0" smtClean="0"/>
              <a:t>A </a:t>
            </a:r>
            <a:r>
              <a:rPr lang="hu-HU" sz="2800" dirty="0"/>
              <a:t>jó minőségű kapcsolatok egyik pozitív „mellék-hatása”, hogy az emberek boldogabbak, </a:t>
            </a:r>
            <a:r>
              <a:rPr lang="hu-HU" sz="2800" dirty="0" smtClean="0"/>
              <a:t>elégedettebbek</a:t>
            </a:r>
            <a:r>
              <a:rPr lang="hu-HU" sz="2800" dirty="0"/>
              <a:t> </a:t>
            </a:r>
            <a:r>
              <a:rPr lang="hu-HU" sz="2800" dirty="0" smtClean="0"/>
              <a:t>(Albert, 2016).</a:t>
            </a:r>
            <a:endParaRPr lang="hu-HU" sz="2800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32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Feladat</a:t>
            </a:r>
            <a:r>
              <a:rPr lang="en-US" dirty="0" smtClean="0"/>
              <a:t> 1.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55666"/>
            <a:ext cx="7556313" cy="512254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400" dirty="0" err="1" smtClean="0"/>
              <a:t>Gondolják</a:t>
            </a:r>
            <a:r>
              <a:rPr lang="en-US" sz="2400" dirty="0" smtClean="0"/>
              <a:t> </a:t>
            </a:r>
            <a:r>
              <a:rPr lang="en-US" sz="2400" dirty="0" err="1" smtClean="0"/>
              <a:t>át</a:t>
            </a:r>
            <a:r>
              <a:rPr lang="en-US" sz="2400" dirty="0" smtClean="0"/>
              <a:t>, </a:t>
            </a:r>
            <a:r>
              <a:rPr lang="en-US" sz="2400" dirty="0" err="1" smtClean="0"/>
              <a:t>hogy</a:t>
            </a:r>
            <a:r>
              <a:rPr lang="en-US" sz="2400" dirty="0" smtClean="0"/>
              <a:t> a </a:t>
            </a:r>
            <a:r>
              <a:rPr lang="en-US" sz="2400" dirty="0" err="1" smtClean="0"/>
              <a:t>mai</a:t>
            </a:r>
            <a:r>
              <a:rPr lang="en-US" sz="2400" dirty="0" smtClean="0"/>
              <a:t> </a:t>
            </a:r>
            <a:r>
              <a:rPr lang="en-US" sz="2400" dirty="0" err="1" smtClean="0"/>
              <a:t>napon</a:t>
            </a:r>
            <a:r>
              <a:rPr lang="en-US" sz="2400" dirty="0" smtClean="0"/>
              <a:t> </a:t>
            </a:r>
            <a:r>
              <a:rPr lang="en-US" sz="2400" dirty="0" err="1" smtClean="0"/>
              <a:t>eddig</a:t>
            </a:r>
            <a:r>
              <a:rPr lang="en-US" sz="2400" dirty="0" smtClean="0"/>
              <a:t> </a:t>
            </a:r>
            <a:r>
              <a:rPr lang="en-US" sz="2400" dirty="0" err="1" smtClean="0"/>
              <a:t>kikkel</a:t>
            </a:r>
            <a:r>
              <a:rPr lang="en-US" sz="2400" dirty="0" smtClean="0"/>
              <a:t> </a:t>
            </a:r>
            <a:r>
              <a:rPr lang="en-US" sz="2400" dirty="0" err="1" smtClean="0"/>
              <a:t>találkoztak</a:t>
            </a:r>
            <a:r>
              <a:rPr lang="en-US" sz="2400" dirty="0" smtClean="0"/>
              <a:t>! </a:t>
            </a:r>
          </a:p>
          <a:p>
            <a:pPr algn="just"/>
            <a:r>
              <a:rPr lang="en-US" sz="2400" dirty="0" err="1" smtClean="0"/>
              <a:t>Kikkel</a:t>
            </a:r>
            <a:r>
              <a:rPr lang="en-US" sz="2400" dirty="0" smtClean="0"/>
              <a:t> </a:t>
            </a:r>
            <a:r>
              <a:rPr lang="en-US" sz="2400" dirty="0" err="1" smtClean="0"/>
              <a:t>fognak</a:t>
            </a:r>
            <a:r>
              <a:rPr lang="en-US" sz="2400" dirty="0" smtClean="0"/>
              <a:t> </a:t>
            </a:r>
            <a:r>
              <a:rPr lang="en-US" sz="2400" dirty="0" err="1" smtClean="0"/>
              <a:t>még</a:t>
            </a:r>
            <a:r>
              <a:rPr lang="en-US" sz="2400" dirty="0" smtClean="0"/>
              <a:t> </a:t>
            </a:r>
            <a:r>
              <a:rPr lang="en-US" sz="2400" dirty="0" err="1" smtClean="0"/>
              <a:t>találkozni</a:t>
            </a:r>
            <a:r>
              <a:rPr lang="en-US" sz="2400" dirty="0" smtClean="0"/>
              <a:t>?</a:t>
            </a:r>
          </a:p>
          <a:p>
            <a:pPr algn="just"/>
            <a:r>
              <a:rPr lang="en-US" sz="2400" dirty="0" err="1" smtClean="0"/>
              <a:t>Kikkel</a:t>
            </a:r>
            <a:r>
              <a:rPr lang="en-US" sz="2400" dirty="0" smtClean="0"/>
              <a:t> </a:t>
            </a:r>
            <a:r>
              <a:rPr lang="en-US" sz="2400" dirty="0" err="1" smtClean="0"/>
              <a:t>beszélgettek</a:t>
            </a:r>
            <a:r>
              <a:rPr lang="en-US" sz="2400" dirty="0" smtClean="0"/>
              <a:t> </a:t>
            </a:r>
            <a:r>
              <a:rPr lang="en-US" sz="2400" dirty="0" err="1" smtClean="0"/>
              <a:t>legalább</a:t>
            </a:r>
            <a:r>
              <a:rPr lang="en-US" sz="2400" dirty="0" smtClean="0"/>
              <a:t> 5 </a:t>
            </a:r>
            <a:r>
              <a:rPr lang="en-US" sz="2400" dirty="0" err="1" smtClean="0"/>
              <a:t>percet</a:t>
            </a:r>
            <a:r>
              <a:rPr lang="en-US" sz="2400" dirty="0" smtClean="0"/>
              <a:t>?</a:t>
            </a:r>
          </a:p>
          <a:p>
            <a:pPr algn="just"/>
            <a:r>
              <a:rPr lang="fr-FR" sz="2400" dirty="0" err="1" smtClean="0"/>
              <a:t>É</a:t>
            </a:r>
            <a:r>
              <a:rPr lang="en-US" sz="2400" dirty="0" smtClean="0"/>
              <a:t>s most </a:t>
            </a:r>
            <a:r>
              <a:rPr lang="en-US" sz="2400" dirty="0" err="1" smtClean="0"/>
              <a:t>számolják</a:t>
            </a:r>
            <a:r>
              <a:rPr lang="en-US" sz="2400" dirty="0" smtClean="0"/>
              <a:t> </a:t>
            </a:r>
            <a:r>
              <a:rPr lang="en-US" sz="2400" dirty="0" err="1" smtClean="0"/>
              <a:t>össze</a:t>
            </a:r>
            <a:r>
              <a:rPr lang="en-US" sz="2400" dirty="0" smtClean="0"/>
              <a:t>, </a:t>
            </a:r>
            <a:r>
              <a:rPr lang="en-US" sz="2400" dirty="0" err="1" smtClean="0"/>
              <a:t>hogy</a:t>
            </a:r>
            <a:r>
              <a:rPr lang="en-US" sz="2400" dirty="0" smtClean="0"/>
              <a:t> </a:t>
            </a:r>
            <a:r>
              <a:rPr lang="en-US" sz="2400" dirty="0" err="1" smtClean="0"/>
              <a:t>azok</a:t>
            </a:r>
            <a:r>
              <a:rPr lang="en-US" sz="2400" dirty="0" smtClean="0"/>
              <a:t> </a:t>
            </a:r>
            <a:r>
              <a:rPr lang="en-US" sz="2400" dirty="0" err="1" smtClean="0"/>
              <a:t>közül</a:t>
            </a:r>
            <a:r>
              <a:rPr lang="en-US" sz="2400" dirty="0" smtClean="0"/>
              <a:t>, </a:t>
            </a:r>
            <a:r>
              <a:rPr lang="en-US" sz="2400" dirty="0" err="1" smtClean="0"/>
              <a:t>akik</a:t>
            </a:r>
            <a:r>
              <a:rPr lang="en-US" sz="2400" dirty="0" smtClean="0"/>
              <a:t> </a:t>
            </a:r>
            <a:r>
              <a:rPr lang="en-US" sz="2400" dirty="0" err="1" smtClean="0"/>
              <a:t>felkerültek</a:t>
            </a:r>
            <a:r>
              <a:rPr lang="en-US" sz="2400" dirty="0" smtClean="0"/>
              <a:t> a </a:t>
            </a:r>
            <a:r>
              <a:rPr lang="en-US" sz="2400" dirty="0" err="1" smtClean="0"/>
              <a:t>listájukra</a:t>
            </a:r>
            <a:r>
              <a:rPr lang="en-US" sz="2400" dirty="0" smtClean="0"/>
              <a:t>, </a:t>
            </a:r>
            <a:r>
              <a:rPr lang="en-US" sz="2400" dirty="0" err="1" smtClean="0"/>
              <a:t>hány</a:t>
            </a:r>
            <a:r>
              <a:rPr lang="en-US" sz="2400" dirty="0" smtClean="0"/>
              <a:t> </a:t>
            </a:r>
            <a:r>
              <a:rPr lang="en-US" sz="2400" dirty="0" err="1" smtClean="0"/>
              <a:t>családtag</a:t>
            </a:r>
            <a:r>
              <a:rPr lang="en-US" sz="2400" dirty="0" smtClean="0"/>
              <a:t> van?</a:t>
            </a:r>
          </a:p>
          <a:p>
            <a:pPr algn="just"/>
            <a:r>
              <a:rPr lang="en-US" sz="2400" dirty="0" err="1" smtClean="0"/>
              <a:t>Hány</a:t>
            </a:r>
            <a:r>
              <a:rPr lang="en-US" sz="2400" dirty="0" smtClean="0"/>
              <a:t> </a:t>
            </a:r>
            <a:r>
              <a:rPr lang="en-US" sz="2400" dirty="0" err="1" smtClean="0"/>
              <a:t>rokon</a:t>
            </a:r>
            <a:r>
              <a:rPr lang="en-US" sz="2400" dirty="0" smtClean="0"/>
              <a:t> van?</a:t>
            </a:r>
          </a:p>
          <a:p>
            <a:pPr algn="just"/>
            <a:r>
              <a:rPr lang="en-US" sz="2400" dirty="0" err="1" smtClean="0"/>
              <a:t>Hány</a:t>
            </a:r>
            <a:r>
              <a:rPr lang="en-US" sz="2400" dirty="0" smtClean="0"/>
              <a:t> </a:t>
            </a:r>
            <a:r>
              <a:rPr lang="en-US" sz="2400" dirty="0" err="1" smtClean="0"/>
              <a:t>barát</a:t>
            </a:r>
            <a:r>
              <a:rPr lang="en-US" sz="2400" dirty="0" smtClean="0"/>
              <a:t>  van?</a:t>
            </a:r>
          </a:p>
          <a:p>
            <a:pPr algn="just"/>
            <a:r>
              <a:rPr lang="en-US" sz="2400" dirty="0" err="1" smtClean="0"/>
              <a:t>Hány</a:t>
            </a:r>
            <a:r>
              <a:rPr lang="en-US" sz="2400" dirty="0" smtClean="0"/>
              <a:t> </a:t>
            </a:r>
            <a:r>
              <a:rPr lang="en-US" sz="2400" dirty="0" err="1" smtClean="0"/>
              <a:t>szomszéd</a:t>
            </a:r>
            <a:r>
              <a:rPr lang="en-US" sz="2400" dirty="0" smtClean="0"/>
              <a:t> van?</a:t>
            </a:r>
          </a:p>
          <a:p>
            <a:pPr algn="just"/>
            <a:r>
              <a:rPr lang="en-US" sz="2400" dirty="0" err="1" smtClean="0"/>
              <a:t>Hány</a:t>
            </a:r>
            <a:r>
              <a:rPr lang="en-US" sz="2400" dirty="0"/>
              <a:t> </a:t>
            </a:r>
            <a:r>
              <a:rPr lang="en-US" sz="2400" dirty="0" err="1" smtClean="0"/>
              <a:t>egyéb</a:t>
            </a:r>
            <a:r>
              <a:rPr lang="en-US" sz="2400" dirty="0" smtClean="0"/>
              <a:t> </a:t>
            </a:r>
            <a:r>
              <a:rPr lang="en-US" sz="2400" dirty="0" err="1" smtClean="0"/>
              <a:t>kapcsolat</a:t>
            </a:r>
            <a:r>
              <a:rPr lang="en-US" sz="2400" dirty="0" smtClean="0"/>
              <a:t> (</a:t>
            </a:r>
            <a:r>
              <a:rPr lang="en-US" sz="2400" dirty="0" err="1" smtClean="0"/>
              <a:t>boltos</a:t>
            </a:r>
            <a:r>
              <a:rPr lang="en-US" sz="2400" dirty="0" smtClean="0"/>
              <a:t>, </a:t>
            </a:r>
            <a:r>
              <a:rPr lang="en-US" sz="2400" dirty="0" err="1" smtClean="0"/>
              <a:t>pénztáros</a:t>
            </a:r>
            <a:r>
              <a:rPr lang="en-US" sz="2400" dirty="0" smtClean="0"/>
              <a:t>, </a:t>
            </a:r>
            <a:r>
              <a:rPr lang="en-US" sz="2400" dirty="0" err="1" smtClean="0"/>
              <a:t>ügyintéző</a:t>
            </a:r>
            <a:r>
              <a:rPr lang="en-US" sz="2400" dirty="0" smtClean="0"/>
              <a:t>, </a:t>
            </a:r>
            <a:r>
              <a:rPr lang="en-US" sz="2400" dirty="0" err="1" smtClean="0"/>
              <a:t>régi</a:t>
            </a:r>
            <a:r>
              <a:rPr lang="en-US" sz="2400" dirty="0" smtClean="0"/>
              <a:t> </a:t>
            </a:r>
            <a:r>
              <a:rPr lang="en-US" sz="2400" dirty="0" err="1" smtClean="0"/>
              <a:t>munkatárs</a:t>
            </a:r>
            <a:r>
              <a:rPr lang="en-US" sz="2400" dirty="0" smtClean="0"/>
              <a:t>, </a:t>
            </a:r>
            <a:r>
              <a:rPr lang="en-US" sz="2400" dirty="0" err="1" smtClean="0"/>
              <a:t>klubtárs</a:t>
            </a:r>
            <a:r>
              <a:rPr lang="en-US" sz="2400" dirty="0" smtClean="0"/>
              <a:t>, </a:t>
            </a:r>
            <a:r>
              <a:rPr lang="en-US" sz="2400" dirty="0" err="1" smtClean="0"/>
              <a:t>stb</a:t>
            </a:r>
            <a:r>
              <a:rPr lang="en-US" sz="2400" dirty="0" smtClean="0"/>
              <a:t>.)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126328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214</TotalTime>
  <Words>846</Words>
  <Application>Microsoft Office PowerPoint</Application>
  <PresentationFormat>Diavetítés a képernyőre (4:3 oldalarány)</PresentationFormat>
  <Paragraphs>123</Paragraphs>
  <Slides>27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2" baseType="lpstr">
      <vt:lpstr>Calibri</vt:lpstr>
      <vt:lpstr>Rockwell</vt:lpstr>
      <vt:lpstr>Wingdings</vt:lpstr>
      <vt:lpstr>Zapf Dingbats</vt:lpstr>
      <vt:lpstr>Advantage</vt:lpstr>
      <vt:lpstr>TÁRSAS KAPCSOLATOK  ÉS  AKTÍV IDŐSÖDÉS</vt:lpstr>
      <vt:lpstr>Idősödő társadalom… De hogyan?</vt:lpstr>
      <vt:lpstr>Aktív idősödés </vt:lpstr>
      <vt:lpstr>PowerPoint bemutató</vt:lpstr>
      <vt:lpstr>Boldogság </vt:lpstr>
      <vt:lpstr>A BOLDOGSÁG RECEPTJE </vt:lpstr>
      <vt:lpstr>MAGYARORSZÁG BOLDOGSÁGTÉRKÉPE 2018</vt:lpstr>
      <vt:lpstr>Jóllét </vt:lpstr>
      <vt:lpstr>Feladat 1.</vt:lpstr>
      <vt:lpstr>Feladat 2.</vt:lpstr>
      <vt:lpstr>PowerPoint bemutató</vt:lpstr>
      <vt:lpstr>Miért fontosak a kapcsolatok?</vt:lpstr>
      <vt:lpstr>Társkapcsolatok, bizalmas kapcsolatok Magyarországon 50+</vt:lpstr>
      <vt:lpstr>Bizalmasok száma</vt:lpstr>
      <vt:lpstr>Kik a bizalmas kapcsolatok?</vt:lpstr>
      <vt:lpstr>A barátok</vt:lpstr>
      <vt:lpstr>Mozgósítható erőforrások (gyenge kapcsolatok)</vt:lpstr>
      <vt:lpstr>A kapcsolathálózat összetétele</vt:lpstr>
      <vt:lpstr>Barátok száma Nyíregyháza (2015)</vt:lpstr>
      <vt:lpstr>Találkozás, beszélgetés</vt:lpstr>
      <vt:lpstr>Vendégség </vt:lpstr>
      <vt:lpstr>Szervezeti/klub tagság</vt:lpstr>
      <vt:lpstr>Élettel való elégedettség</vt:lpstr>
      <vt:lpstr>Kutatások igazolják, hogy…</vt:lpstr>
      <vt:lpstr>Az aktív idősödés egy lehetséges receptje</vt:lpstr>
      <vt:lpstr>Időmérleg </vt:lpstr>
      <vt:lpstr>Köszönöm szépen a megtisztelő figyelmet!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TÁRSAS KAPCSOLATOK ÉS AKTÍV IDŐSÖDÉS</dc:title>
  <dc:creator>. .</dc:creator>
  <cp:lastModifiedBy>Szabó Lívia</cp:lastModifiedBy>
  <cp:revision>85</cp:revision>
  <cp:lastPrinted>2018-06-28T08:29:06Z</cp:lastPrinted>
  <dcterms:created xsi:type="dcterms:W3CDTF">2018-06-05T12:35:02Z</dcterms:created>
  <dcterms:modified xsi:type="dcterms:W3CDTF">2018-06-28T08:31:58Z</dcterms:modified>
</cp:coreProperties>
</file>